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і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і дата</a:t>
            </a:r>
          </a:p>
        </p:txBody>
      </p:sp>
      <p:sp>
        <p:nvSpPr>
          <p:cNvPr id="12" name="Заголовок презентації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презентації</a:t>
            </a:r>
          </a:p>
        </p:txBody>
      </p:sp>
      <p:sp>
        <p:nvSpPr>
          <p:cNvPr id="13" name="1 рівень тексту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Підзаголовок презентації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я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1 рівень тексту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Заява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ідоми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1 рівень тексту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Інформація про факт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Інформація про факт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трибуція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Атрибуція</a:t>
            </a:r>
          </a:p>
        </p:txBody>
      </p:sp>
      <p:sp>
        <p:nvSpPr>
          <p:cNvPr id="116" name="1 рівень тексту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«Відома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знизу під кутом фасаду сучасної будівлі, вкритої алюмінієвими дисками, під чистим блакитним небом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Вид знизу під кутом сучасної вигнутої будівлі під хмарним небом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Вигляд зсередини сучасної білої будівлі зі скляними панелями, крізь які видно яскраве трохи хмарне небо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знизу під кутом на Башту Азаді в Тегерані (Іран) на тлі чистого яскравого неба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рожні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і 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Вигляд зсередини кам’яної конструкції, де крізь сходи видно чисте блакитне небо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ії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презентації</a:t>
            </a:r>
          </a:p>
        </p:txBody>
      </p:sp>
      <p:sp>
        <p:nvSpPr>
          <p:cNvPr id="23" name="Автор і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і дата</a:t>
            </a:r>
          </a:p>
        </p:txBody>
      </p:sp>
      <p:sp>
        <p:nvSpPr>
          <p:cNvPr id="24" name="1 рівень тексту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Підзаголовок презентації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і фото (варі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Сучасна біла будівля зі скляними панелями на фоні чистого блакитного неба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1 рівень тексту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Підзаголовок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і 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і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Підзаголовок слайда</a:t>
            </a:r>
          </a:p>
        </p:txBody>
      </p:sp>
      <p:sp>
        <p:nvSpPr>
          <p:cNvPr id="44" name="1 рівень тексту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маркера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1 рівень тексту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маркера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маркери і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і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Підзаголовок слайда</a:t>
            </a:r>
          </a:p>
        </p:txBody>
      </p:sp>
      <p:sp>
        <p:nvSpPr>
          <p:cNvPr id="61" name="1 рівень тексту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маркера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Невелика секція черепахоподібного мосту в Ціндао, провінція Шандунь, Китай, з дещо хмарним небом вгорі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озді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частини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частини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і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Підзаголовок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рядок ден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до порядку денного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до порядку денного</a:t>
            </a:r>
          </a:p>
        </p:txBody>
      </p:sp>
      <p:sp>
        <p:nvSpPr>
          <p:cNvPr id="89" name="Підзаголовок до порядку денного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Підзаголовок до порядку денного</a:t>
            </a:r>
          </a:p>
        </p:txBody>
      </p:sp>
      <p:sp>
        <p:nvSpPr>
          <p:cNvPr id="90" name="1 рівень тексту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Теми порядку денного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1 рівень тексту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маркера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2.jpeg"/><Relationship Id="rId7" Type="http://schemas.openxmlformats.org/officeDocument/2006/relationships/image" Target="../media/image3.jpeg"/><Relationship Id="rId8" Type="http://schemas.openxmlformats.org/officeDocument/2006/relationships/image" Target="../media/image4.jpeg"/><Relationship Id="rId9" Type="http://schemas.openxmlformats.org/officeDocument/2006/relationships/image" Target="../media/image5.jpeg"/><Relationship Id="rId10" Type="http://schemas.openxmlformats.org/officeDocument/2006/relationships/image" Target="../media/image6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lgorithm Avengers"/>
          <p:cNvSpPr txBox="1"/>
          <p:nvPr>
            <p:ph type="ctrTitle"/>
          </p:nvPr>
        </p:nvSpPr>
        <p:spPr>
          <a:xfrm>
            <a:off x="1206498" y="740225"/>
            <a:ext cx="21971004" cy="24125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956E2"/>
                </a:solidFill>
              </a:defRPr>
            </a:lvl1pPr>
          </a:lstStyle>
          <a:p>
            <a:pPr/>
            <a:r>
              <a:t>Algorithm Avengers</a:t>
            </a:r>
          </a:p>
        </p:txBody>
      </p:sp>
      <p:sp>
        <p:nvSpPr>
          <p:cNvPr id="152" name="Finance App"/>
          <p:cNvSpPr txBox="1"/>
          <p:nvPr>
            <p:ph type="subTitle" sz="quarter" idx="1"/>
          </p:nvPr>
        </p:nvSpPr>
        <p:spPr>
          <a:xfrm>
            <a:off x="6937874" y="3396695"/>
            <a:ext cx="8164749" cy="1704933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spc="-170" sz="8500">
                <a:solidFill>
                  <a:srgbClr val="2AC8A3"/>
                </a:solidFill>
              </a:defRPr>
            </a:lvl1pPr>
          </a:lstStyle>
          <a:p>
            <a:pPr/>
            <a:r>
              <a:t>Finance App</a:t>
            </a:r>
          </a:p>
        </p:txBody>
      </p:sp>
      <p:pic>
        <p:nvPicPr>
          <p:cNvPr id="15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2309" y="3497967"/>
            <a:ext cx="5748310" cy="1270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Frame_х4.png" descr="Frame_х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08656" y="2961710"/>
            <a:ext cx="10282479" cy="9384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2"/>
      <p:bldP build="whole" bldLvl="1" animBg="1" rev="0" advAuto="0" spid="15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D8D1"/>
            </a:gs>
            <a:gs pos="28644">
              <a:srgbClr val="E6E8EF"/>
            </a:gs>
            <a:gs pos="38312">
              <a:srgbClr val="EAEBEF"/>
            </a:gs>
            <a:gs pos="70409">
              <a:srgbClr val="EEEEEE"/>
            </a:gs>
            <a:gs pos="100000">
              <a:srgbClr val="C3B8FC"/>
            </a:gs>
          </a:gsLst>
          <a:lin ang="3475953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Складнощі:…"/>
          <p:cNvSpPr txBox="1"/>
          <p:nvPr>
            <p:ph type="title" idx="4294967295"/>
          </p:nvPr>
        </p:nvSpPr>
        <p:spPr>
          <a:xfrm>
            <a:off x="1571696" y="1950352"/>
            <a:ext cx="21240608" cy="4770453"/>
          </a:xfrm>
          <a:prstGeom prst="rect">
            <a:avLst/>
          </a:prstGeom>
        </p:spPr>
        <p:txBody>
          <a:bodyPr/>
          <a:lstStyle/>
          <a:p>
            <a:pPr defTabSz="2292038">
              <a:defRPr spc="-159" sz="7990">
                <a:solidFill>
                  <a:srgbClr val="4956E2"/>
                </a:solidFill>
              </a:defRPr>
            </a:pPr>
            <a:r>
              <a:t>Складнощі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defTabSz="2292038">
              <a:lnSpc>
                <a:spcPct val="90000"/>
              </a:lnSpc>
              <a:spcBef>
                <a:spcPts val="4200"/>
              </a:spcBef>
              <a:defRPr b="0" spc="0" sz="4888">
                <a:solidFill>
                  <a:srgbClr val="5E5E5E"/>
                </a:solidFill>
              </a:defRPr>
            </a:pPr>
            <a:r>
              <a:t>Відсутність світла та одного члена команди тестувальників </a:t>
            </a:r>
          </a:p>
          <a:p>
            <a:pPr defTabSz="2292038">
              <a:lnSpc>
                <a:spcPct val="90000"/>
              </a:lnSpc>
              <a:spcBef>
                <a:spcPts val="4200"/>
              </a:spcBef>
              <a:defRPr b="0" spc="0" sz="4888">
                <a:solidFill>
                  <a:srgbClr val="5E5E5E"/>
                </a:solidFill>
              </a:defRPr>
            </a:pPr>
            <a:r>
              <a:t>трохи сповільнили процес роботи.</a:t>
            </a:r>
          </a:p>
        </p:txBody>
      </p:sp>
      <p:sp>
        <p:nvSpPr>
          <p:cNvPr id="219" name="Висновки:…"/>
          <p:cNvSpPr txBox="1"/>
          <p:nvPr/>
        </p:nvSpPr>
        <p:spPr>
          <a:xfrm>
            <a:off x="1571696" y="6263065"/>
            <a:ext cx="21240608" cy="4770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267655">
              <a:lnSpc>
                <a:spcPct val="80000"/>
              </a:lnSpc>
              <a:defRPr b="1" spc="-158" sz="7905">
                <a:solidFill>
                  <a:srgbClr val="2AC6A2"/>
                </a:solidFill>
              </a:defRPr>
            </a:pPr>
            <a:r>
              <a:rPr u="sng"/>
              <a:t>Висновки</a:t>
            </a:r>
            <a:r>
              <a:t>:</a:t>
            </a:r>
          </a:p>
          <a:p>
            <a:pPr algn="l" defTabSz="2267655">
              <a:lnSpc>
                <a:spcPct val="90000"/>
              </a:lnSpc>
              <a:spcBef>
                <a:spcPts val="4100"/>
              </a:spcBef>
              <a:defRPr sz="4836"/>
            </a:pPr>
            <a:r>
              <a:t>Постійна комунікація, дружня атмосфера та злагодженість </a:t>
            </a:r>
          </a:p>
          <a:p>
            <a:pPr algn="l" defTabSz="2267655">
              <a:lnSpc>
                <a:spcPct val="90000"/>
              </a:lnSpc>
              <a:spcBef>
                <a:spcPts val="4100"/>
              </a:spcBef>
              <a:defRPr sz="4836"/>
            </a:pPr>
            <a:r>
              <a:t>команди переборює будь-які складнощі.  </a:t>
            </a:r>
            <a:r>
              <a:rPr>
                <a:solidFill>
                  <a:srgbClr val="2AC6A2"/>
                </a:solidFill>
                <a:latin typeface="Wingdings"/>
                <a:ea typeface="Wingdings"/>
                <a:cs typeface="Wingdings"/>
                <a:sym typeface="Wingdings"/>
              </a:rPr>
              <a:t>☺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1"/>
      <p:bldP build="whole" bldLvl="1" animBg="1" rev="0" advAuto="0" spid="21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Дякую за увагу!"/>
          <p:cNvSpPr txBox="1"/>
          <p:nvPr>
            <p:ph type="title" idx="4294967295"/>
          </p:nvPr>
        </p:nvSpPr>
        <p:spPr>
          <a:xfrm>
            <a:off x="1206498" y="4230255"/>
            <a:ext cx="21971004" cy="1943162"/>
          </a:xfrm>
          <a:prstGeom prst="rect">
            <a:avLst/>
          </a:prstGeom>
        </p:spPr>
        <p:txBody>
          <a:bodyPr anchor="b"/>
          <a:lstStyle>
            <a:lvl1pPr algn="ctr">
              <a:defRPr spc="0" sz="11000">
                <a:solidFill>
                  <a:srgbClr val="4956E2"/>
                </a:solidFill>
                <a:effectLst>
                  <a:outerShdw sx="100000" sy="100000" kx="0" ky="0" algn="b" rotWithShape="0" blurRad="63500" dist="76200" dir="2700000">
                    <a:srgbClr val="2AC6A2">
                      <a:alpha val="95000"/>
                    </a:srgbClr>
                  </a:outerShdw>
                </a:effectLst>
              </a:defRPr>
            </a:lvl1pPr>
          </a:lstStyle>
          <a:p>
            <a:pPr/>
            <a:r>
              <a:t>Дякую за увагу!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after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21"/>
                                        </p:tgtEl>
                                      </p:cBhvr>
                                      <p:by x="128074" y="12807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0.036866" origin="layout" pathEditMode="relative">
                                      <p:cBhvr>
                                        <p:cTn id="1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1"/>
      <p:bldP build="whole" bldLvl="1" animBg="1" rev="0" advAuto="0" spid="22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D8D1"/>
            </a:gs>
            <a:gs pos="4411">
              <a:srgbClr val="F2E0E0"/>
            </a:gs>
            <a:gs pos="25262">
              <a:srgbClr val="E6E8EF"/>
            </a:gs>
            <a:gs pos="28451">
              <a:srgbClr val="EFF0F4"/>
            </a:gs>
            <a:gs pos="71667">
              <a:srgbClr val="F8F8F8"/>
            </a:gs>
            <a:gs pos="91891">
              <a:srgbClr val="DDD8FA"/>
            </a:gs>
            <a:gs pos="100000">
              <a:srgbClr val="C3B8FC"/>
            </a:gs>
          </a:gsLst>
          <a:lin ang="3068552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Наша команда"/>
          <p:cNvSpPr txBox="1"/>
          <p:nvPr>
            <p:ph type="title" idx="4294967295"/>
          </p:nvPr>
        </p:nvSpPr>
        <p:spPr>
          <a:xfrm>
            <a:off x="1206498" y="-39734"/>
            <a:ext cx="21971004" cy="1943163"/>
          </a:xfrm>
          <a:prstGeom prst="rect">
            <a:avLst/>
          </a:prstGeom>
        </p:spPr>
        <p:txBody>
          <a:bodyPr anchor="b"/>
          <a:lstStyle>
            <a:lvl1pPr algn="ctr">
              <a:defRPr spc="-220" sz="11000">
                <a:solidFill>
                  <a:srgbClr val="4956E2"/>
                </a:solidFill>
              </a:defRPr>
            </a:lvl1pPr>
          </a:lstStyle>
          <a:p>
            <a:pPr/>
            <a:r>
              <a:t>Наша команда</a:t>
            </a:r>
          </a:p>
        </p:txBody>
      </p:sp>
      <p:pic>
        <p:nvPicPr>
          <p:cNvPr id="157" name="Зображення" descr="Зображенн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915" y="2145446"/>
            <a:ext cx="3403347" cy="3403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Зображення" descr="Зображенн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915" y="5917811"/>
            <a:ext cx="3403347" cy="3403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Зображення" descr="Зображенн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5149" y="2139366"/>
            <a:ext cx="3403348" cy="3403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Зображення" descr="Зображенн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75149" y="9743087"/>
            <a:ext cx="3403348" cy="3403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telegram-cloud-photo-size-2-5402228703091606974-y.jpg" descr="telegram-cloud-photo-size-2-5402228703091606974-y.jpg"/>
          <p:cNvPicPr>
            <a:picLocks noChangeAspect="1"/>
          </p:cNvPicPr>
          <p:nvPr/>
        </p:nvPicPr>
        <p:blipFill>
          <a:blip r:embed="rId6">
            <a:extLst/>
          </a:blip>
          <a:srcRect l="24148" t="9895" r="31641" b="60696"/>
          <a:stretch>
            <a:fillRect/>
          </a:stretch>
        </p:blipFill>
        <p:spPr>
          <a:xfrm>
            <a:off x="8371847" y="5929971"/>
            <a:ext cx="3409761" cy="3403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2023-02-05 11.36.49.jpg" descr="2023-02-05 11.36.49.jpg"/>
          <p:cNvPicPr>
            <a:picLocks noChangeAspect="1"/>
          </p:cNvPicPr>
          <p:nvPr/>
        </p:nvPicPr>
        <p:blipFill>
          <a:blip r:embed="rId7">
            <a:extLst/>
          </a:blip>
          <a:srcRect l="3779" t="5087" r="7532" b="28442"/>
          <a:stretch>
            <a:fillRect/>
          </a:stretch>
        </p:blipFill>
        <p:spPr>
          <a:xfrm>
            <a:off x="660613" y="9740976"/>
            <a:ext cx="3409821" cy="340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2023-02-05 11.39.09.jpg" descr="2023-02-05 11.39.09.jpg"/>
          <p:cNvPicPr>
            <a:picLocks noChangeAspect="1"/>
          </p:cNvPicPr>
          <p:nvPr/>
        </p:nvPicPr>
        <p:blipFill>
          <a:blip r:embed="rId8">
            <a:extLst/>
          </a:blip>
          <a:srcRect l="28861" t="0" r="28861" b="68355"/>
          <a:stretch>
            <a:fillRect/>
          </a:stretch>
        </p:blipFill>
        <p:spPr>
          <a:xfrm>
            <a:off x="16083082" y="2136263"/>
            <a:ext cx="3416458" cy="340956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Микола Лємєхов…"/>
          <p:cNvSpPr txBox="1"/>
          <p:nvPr/>
        </p:nvSpPr>
        <p:spPr>
          <a:xfrm>
            <a:off x="4194315" y="2156918"/>
            <a:ext cx="4053638" cy="3114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2AC6A2"/>
                </a:solidFill>
              </a:defRPr>
            </a:pPr>
            <a:r>
              <a:t>Микола Лємєхов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  <a:r>
              <a:t>Team-lead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Перевірка коду,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допомога розробникам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з їхніми задачами,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побудова back-end</a:t>
            </a:r>
          </a:p>
        </p:txBody>
      </p:sp>
      <p:sp>
        <p:nvSpPr>
          <p:cNvPr id="165" name="Анна Шовкун…"/>
          <p:cNvSpPr txBox="1"/>
          <p:nvPr/>
        </p:nvSpPr>
        <p:spPr>
          <a:xfrm>
            <a:off x="4256566" y="5925939"/>
            <a:ext cx="3497479" cy="268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2AC6A2"/>
                </a:solidFill>
              </a:defRPr>
            </a:pPr>
            <a:r>
              <a:t>Анна Шовкун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  <a:r>
              <a:t>Scram-master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Організація роботи,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розподіл задач,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сторінка статистики</a:t>
            </a:r>
          </a:p>
        </p:txBody>
      </p:sp>
      <p:sp>
        <p:nvSpPr>
          <p:cNvPr id="166" name="Єгор Рибін…"/>
          <p:cNvSpPr txBox="1"/>
          <p:nvPr/>
        </p:nvSpPr>
        <p:spPr>
          <a:xfrm>
            <a:off x="4265184" y="9754255"/>
            <a:ext cx="2867712" cy="268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2AC6A2"/>
                </a:solidFill>
              </a:defRPr>
            </a:pPr>
            <a:r>
              <a:t>Єгор Рибін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  <a:r>
              <a:t>Developer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Модальне вікно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додавання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транзакцій</a:t>
            </a:r>
          </a:p>
        </p:txBody>
      </p:sp>
      <p:sp>
        <p:nvSpPr>
          <p:cNvPr id="167" name="Дмитро Степанюк…"/>
          <p:cNvSpPr txBox="1"/>
          <p:nvPr/>
        </p:nvSpPr>
        <p:spPr>
          <a:xfrm>
            <a:off x="12008484" y="2148423"/>
            <a:ext cx="3345994" cy="268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2AC6A2"/>
                </a:solidFill>
              </a:defRPr>
            </a:pPr>
            <a:r>
              <a:t>Дмитро Степанюк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  <a:r>
              <a:t>Developer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Swagger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documentation</a:t>
            </a:r>
          </a:p>
        </p:txBody>
      </p:sp>
      <p:sp>
        <p:nvSpPr>
          <p:cNvPr id="168" name="Марʼяна Мазурок…"/>
          <p:cNvSpPr txBox="1"/>
          <p:nvPr/>
        </p:nvSpPr>
        <p:spPr>
          <a:xfrm>
            <a:off x="11932889" y="5925939"/>
            <a:ext cx="3791205" cy="268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2AC6A2"/>
                </a:solidFill>
              </a:defRPr>
            </a:pPr>
            <a:r>
              <a:t>Марʼяна Мазурок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  <a:r>
              <a:t>Developer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Компонент Currency,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логіка та стилізація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видалення транзакцій</a:t>
            </a:r>
          </a:p>
        </p:txBody>
      </p:sp>
      <p:sp>
        <p:nvSpPr>
          <p:cNvPr id="169" name="Олександр Кіргет…"/>
          <p:cNvSpPr txBox="1"/>
          <p:nvPr/>
        </p:nvSpPr>
        <p:spPr>
          <a:xfrm>
            <a:off x="11992274" y="9757231"/>
            <a:ext cx="3672435" cy="311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2AC6A2"/>
                </a:solidFill>
              </a:defRPr>
            </a:pPr>
            <a:r>
              <a:t>Олександр Кіргет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  <a:r>
              <a:t>Developer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Компонент Table,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логіка відображення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транзакцій та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стилізація таблиці</a:t>
            </a:r>
          </a:p>
        </p:txBody>
      </p:sp>
      <p:sp>
        <p:nvSpPr>
          <p:cNvPr id="170" name="Денис Дашкевич…"/>
          <p:cNvSpPr txBox="1"/>
          <p:nvPr/>
        </p:nvSpPr>
        <p:spPr>
          <a:xfrm>
            <a:off x="19663391" y="2156918"/>
            <a:ext cx="3956914" cy="3114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2AC6A2"/>
                </a:solidFill>
              </a:defRPr>
            </a:pPr>
            <a:r>
              <a:t>Денис Дашкевич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  <a:r>
              <a:t>Developer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Сторінка логіну та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реєстрації,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гугл авторизація,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темна тема застосунку</a:t>
            </a:r>
          </a:p>
        </p:txBody>
      </p:sp>
      <p:sp>
        <p:nvSpPr>
          <p:cNvPr id="171" name="Дарʼя Ільюченко…"/>
          <p:cNvSpPr txBox="1"/>
          <p:nvPr/>
        </p:nvSpPr>
        <p:spPr>
          <a:xfrm>
            <a:off x="19646779" y="5930186"/>
            <a:ext cx="4561790" cy="311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2AC6A2"/>
                </a:solidFill>
              </a:defRPr>
            </a:pPr>
            <a:r>
              <a:t>Дарʼя Ільюченко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  <a:r>
              <a:t>Developer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Модальне вікно Logout,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кнопка відкриття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модального вікна, лоадер,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cторінка Not found</a:t>
            </a:r>
          </a:p>
        </p:txBody>
      </p:sp>
      <p:sp>
        <p:nvSpPr>
          <p:cNvPr id="172" name="Леонід Голуб…"/>
          <p:cNvSpPr txBox="1"/>
          <p:nvPr/>
        </p:nvSpPr>
        <p:spPr>
          <a:xfrm>
            <a:off x="19651783" y="9728855"/>
            <a:ext cx="4081730" cy="268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2AC6A2"/>
                </a:solidFill>
              </a:defRPr>
            </a:pPr>
            <a:r>
              <a:t>Леонід Голуб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  <a:r>
              <a:t>Developer</a:t>
            </a:r>
          </a:p>
          <a:p>
            <a:pPr algn="l">
              <a:defRPr i="1" sz="2800">
                <a:solidFill>
                  <a:srgbClr val="2AC6A2"/>
                </a:solidFill>
              </a:defRPr>
            </a:pP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Стилізація випадаючих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списків, </a:t>
            </a:r>
          </a:p>
          <a:p>
            <a:pPr algn="l">
              <a:defRPr sz="2800">
                <a:solidFill>
                  <a:srgbClr val="929292"/>
                </a:solidFill>
              </a:defRPr>
            </a:pPr>
            <a:r>
              <a:t>друга мова застосунку</a:t>
            </a:r>
          </a:p>
        </p:txBody>
      </p:sp>
      <p:pic>
        <p:nvPicPr>
          <p:cNvPr id="173" name="2023-02-06 12.37.14.jpg" descr="2023-02-06 12.37.14.jpg"/>
          <p:cNvPicPr>
            <a:picLocks noChangeAspect="1"/>
          </p:cNvPicPr>
          <p:nvPr/>
        </p:nvPicPr>
        <p:blipFill>
          <a:blip r:embed="rId9">
            <a:extLst/>
          </a:blip>
          <a:srcRect l="6547" t="1939" r="6547" b="53943"/>
          <a:stretch>
            <a:fillRect/>
          </a:stretch>
        </p:blipFill>
        <p:spPr>
          <a:xfrm>
            <a:off x="16089432" y="5918677"/>
            <a:ext cx="3403601" cy="3401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hoto_2023-02-06 14.32.22.jpeg" descr="photo_2023-02-06 14.32.22.jpeg"/>
          <p:cNvPicPr>
            <a:picLocks noChangeAspect="1"/>
          </p:cNvPicPr>
          <p:nvPr/>
        </p:nvPicPr>
        <p:blipFill>
          <a:blip r:embed="rId10">
            <a:extLst/>
          </a:blip>
          <a:srcRect l="0" t="4204" r="0" b="16820"/>
          <a:stretch>
            <a:fillRect/>
          </a:stretch>
        </p:blipFill>
        <p:spPr>
          <a:xfrm>
            <a:off x="16089432" y="9743159"/>
            <a:ext cx="3403601" cy="340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00"/>
                            </p:stCondLst>
                            <p:childTnLst>
                              <p:par>
                                <p:cTn id="5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900"/>
                            </p:stCondLst>
                            <p:childTnLst>
                              <p:par>
                                <p:cTn id="63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900"/>
                            </p:stCondLst>
                            <p:childTnLst>
                              <p:par>
                                <p:cTn id="66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00"/>
                            </p:stCondLst>
                            <p:childTnLst>
                              <p:par>
                                <p:cTn id="71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600"/>
                            </p:stCondLst>
                            <p:childTnLst>
                              <p:par>
                                <p:cTn id="74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300"/>
                            </p:stCondLst>
                            <p:childTnLst>
                              <p:par>
                                <p:cTn id="79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4"/>
      <p:bldP build="whole" bldLvl="1" animBg="1" rev="0" advAuto="0" spid="169" grpId="13"/>
      <p:bldP build="whole" bldLvl="1" animBg="1" rev="0" advAuto="0" spid="157" grpId="2"/>
      <p:bldP build="whole" bldLvl="1" animBg="1" rev="0" advAuto="0" spid="160" grpId="12"/>
      <p:bldP build="whole" bldLvl="1" animBg="1" rev="0" advAuto="0" spid="166" grpId="7"/>
      <p:bldP build="whole" bldLvl="1" animBg="1" rev="0" advAuto="0" spid="164" grpId="3"/>
      <p:bldP build="whole" bldLvl="1" animBg="1" rev="0" advAuto="0" spid="171" grpId="17"/>
      <p:bldP build="whole" bldLvl="1" animBg="1" rev="0" advAuto="0" spid="165" grpId="5"/>
      <p:bldP build="whole" bldLvl="1" animBg="1" rev="0" advAuto="0" spid="170" grpId="15"/>
      <p:bldP build="whole" bldLvl="1" animBg="1" rev="0" advAuto="0" spid="173" grpId="16"/>
      <p:bldP build="whole" bldLvl="1" animBg="1" rev="0" advAuto="0" spid="174" grpId="18"/>
      <p:bldP build="whole" bldLvl="1" animBg="1" rev="0" advAuto="0" spid="172" grpId="19"/>
      <p:bldP build="whole" bldLvl="1" animBg="1" rev="0" advAuto="0" spid="156" grpId="1"/>
      <p:bldP build="whole" bldLvl="1" animBg="1" rev="0" advAuto="0" spid="167" grpId="9"/>
      <p:bldP build="whole" bldLvl="1" animBg="1" rev="0" advAuto="0" spid="159" grpId="8"/>
      <p:bldP build="whole" bldLvl="1" animBg="1" rev="0" advAuto="0" spid="161" grpId="10"/>
      <p:bldP build="whole" bldLvl="1" animBg="1" rev="0" advAuto="0" spid="168" grpId="11"/>
      <p:bldP build="whole" bldLvl="1" animBg="1" rev="0" advAuto="0" spid="162" grpId="6"/>
      <p:bldP build="whole" bldLvl="1" animBg="1" rev="0" advAuto="0" spid="163" grpId="1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D8D1"/>
            </a:gs>
            <a:gs pos="4411">
              <a:srgbClr val="F2E0E0"/>
            </a:gs>
            <a:gs pos="25262">
              <a:srgbClr val="E6E8EF"/>
            </a:gs>
            <a:gs pos="28451">
              <a:srgbClr val="EFF0F4"/>
            </a:gs>
            <a:gs pos="71667">
              <a:srgbClr val="F8F8F8"/>
            </a:gs>
            <a:gs pos="91891">
              <a:srgbClr val="DDD8FA"/>
            </a:gs>
            <a:gs pos="100000">
              <a:srgbClr val="C3B8FC"/>
            </a:gs>
          </a:gsLst>
          <a:lin ang="760292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Юлія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2AC6A2"/>
                </a:solidFill>
              </a:defRPr>
            </a:lvl1pPr>
          </a:lstStyle>
          <a:p>
            <a:pPr/>
            <a:r>
              <a:t>Юлія</a:t>
            </a:r>
          </a:p>
        </p:txBody>
      </p:sp>
      <p:sp>
        <p:nvSpPr>
          <p:cNvPr id="177" name="25 років…"/>
          <p:cNvSpPr txBox="1"/>
          <p:nvPr>
            <p:ph type="body" sz="half" idx="1"/>
          </p:nvPr>
        </p:nvSpPr>
        <p:spPr>
          <a:xfrm>
            <a:off x="1206499" y="3967584"/>
            <a:ext cx="9779001" cy="8256630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buClr>
                <a:srgbClr val="4956E2"/>
              </a:buClr>
              <a:buSzPct val="140000"/>
              <a:defRPr sz="4752">
                <a:solidFill>
                  <a:srgbClr val="5E5E5E"/>
                </a:solidFill>
              </a:defRPr>
            </a:pPr>
            <a:r>
              <a:t>25 років</a:t>
            </a:r>
          </a:p>
          <a:p>
            <a:pPr marL="603504" indent="-603504" defTabSz="2413955">
              <a:spcBef>
                <a:spcPts val="4400"/>
              </a:spcBef>
              <a:buClr>
                <a:srgbClr val="4956E2"/>
              </a:buClr>
              <a:buSzPct val="140000"/>
              <a:defRPr sz="4752">
                <a:solidFill>
                  <a:srgbClr val="5E5E5E"/>
                </a:solidFill>
              </a:defRPr>
            </a:pPr>
            <a:r>
              <a:t>Завзято працює на улюбленій роботі</a:t>
            </a:r>
          </a:p>
          <a:p>
            <a:pPr marL="603504" indent="-603504" defTabSz="2413955">
              <a:spcBef>
                <a:spcPts val="4400"/>
              </a:spcBef>
              <a:buClr>
                <a:srgbClr val="4956E2"/>
              </a:buClr>
              <a:buSzPct val="140000"/>
              <a:defRPr sz="4752">
                <a:solidFill>
                  <a:srgbClr val="5E5E5E"/>
                </a:solidFill>
              </a:defRPr>
            </a:pPr>
            <a:r>
              <a:t>Має багато захоплень</a:t>
            </a:r>
          </a:p>
          <a:p>
            <a:pPr marL="603504" indent="-603504" defTabSz="2413955">
              <a:spcBef>
                <a:spcPts val="4400"/>
              </a:spcBef>
              <a:buClr>
                <a:srgbClr val="4956E2"/>
              </a:buClr>
              <a:buSzPct val="140000"/>
              <a:defRPr sz="4752">
                <a:solidFill>
                  <a:srgbClr val="5E5E5E"/>
                </a:solidFill>
              </a:defRPr>
            </a:pPr>
            <a:r>
              <a:t>Любить цікаво провести вільний час</a:t>
            </a:r>
          </a:p>
          <a:p>
            <a:pPr marL="603504" indent="-603504" defTabSz="2413955">
              <a:spcBef>
                <a:spcPts val="4400"/>
              </a:spcBef>
              <a:buClr>
                <a:srgbClr val="4956E2"/>
              </a:buClr>
              <a:buSzPct val="140000"/>
              <a:defRPr sz="4752">
                <a:solidFill>
                  <a:srgbClr val="5E5E5E"/>
                </a:solidFill>
              </a:defRPr>
            </a:pPr>
            <a:r>
              <a:t>Має бажання та потребу відстежувати кругообіг своїх фінансів</a:t>
            </a:r>
          </a:p>
        </p:txBody>
      </p:sp>
      <p:pic>
        <p:nvPicPr>
          <p:cNvPr id="178" name="Невелика секція черепахоподібного мосту в Ціндао, провінція Шандунь, Китай, з дещо хмарним небом вгорі" descr="Невелика секція черепахоподібного мосту в Ціндао, провінція Шандунь, Китай, з дещо хмарним небом вгорі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8274" t="0" r="166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9" name="Портрет користувач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>
                <a:solidFill>
                  <a:srgbClr val="4956E2"/>
                </a:solidFill>
              </a:defRPr>
            </a:lvl1pPr>
          </a:lstStyle>
          <a:p>
            <a:pPr/>
            <a:r>
              <a:t>Портрет користувача</a:t>
            </a:r>
          </a:p>
        </p:txBody>
      </p:sp>
      <p:sp>
        <p:nvSpPr>
          <p:cNvPr id="180" name="Палітра"/>
          <p:cNvSpPr/>
          <p:nvPr/>
        </p:nvSpPr>
        <p:spPr>
          <a:xfrm>
            <a:off x="13746593" y="2531049"/>
            <a:ext cx="1462814" cy="983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6" h="21600" fill="norm" stroke="1" extrusionOk="0">
                <a:moveTo>
                  <a:pt x="10355" y="0"/>
                </a:moveTo>
                <a:cubicBezTo>
                  <a:pt x="4075" y="0"/>
                  <a:pt x="0" y="5708"/>
                  <a:pt x="0" y="10604"/>
                </a:cubicBezTo>
                <a:cubicBezTo>
                  <a:pt x="0" y="16475"/>
                  <a:pt x="4437" y="21600"/>
                  <a:pt x="10535" y="21600"/>
                </a:cubicBezTo>
                <a:cubicBezTo>
                  <a:pt x="16633" y="21600"/>
                  <a:pt x="18927" y="17540"/>
                  <a:pt x="18927" y="16103"/>
                </a:cubicBezTo>
                <a:cubicBezTo>
                  <a:pt x="18927" y="13878"/>
                  <a:pt x="15918" y="13910"/>
                  <a:pt x="16271" y="11835"/>
                </a:cubicBezTo>
                <a:cubicBezTo>
                  <a:pt x="16603" y="9885"/>
                  <a:pt x="18596" y="10604"/>
                  <a:pt x="19290" y="10604"/>
                </a:cubicBezTo>
                <a:cubicBezTo>
                  <a:pt x="19984" y="10604"/>
                  <a:pt x="21600" y="9886"/>
                  <a:pt x="20574" y="7008"/>
                </a:cubicBezTo>
                <a:cubicBezTo>
                  <a:pt x="19547" y="4131"/>
                  <a:pt x="16636" y="0"/>
                  <a:pt x="10355" y="0"/>
                </a:cubicBezTo>
                <a:close/>
                <a:moveTo>
                  <a:pt x="13482" y="12485"/>
                </a:moveTo>
                <a:cubicBezTo>
                  <a:pt x="14165" y="12485"/>
                  <a:pt x="14720" y="13337"/>
                  <a:pt x="14720" y="14388"/>
                </a:cubicBezTo>
                <a:cubicBezTo>
                  <a:pt x="14720" y="15439"/>
                  <a:pt x="14165" y="16289"/>
                  <a:pt x="13482" y="16289"/>
                </a:cubicBezTo>
                <a:cubicBezTo>
                  <a:pt x="12798" y="16289"/>
                  <a:pt x="12244" y="15439"/>
                  <a:pt x="12244" y="14388"/>
                </a:cubicBezTo>
                <a:cubicBezTo>
                  <a:pt x="12244" y="13337"/>
                  <a:pt x="12798" y="12485"/>
                  <a:pt x="13482" y="1248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Ударна установка"/>
          <p:cNvSpPr/>
          <p:nvPr/>
        </p:nvSpPr>
        <p:spPr>
          <a:xfrm>
            <a:off x="18869697" y="2256560"/>
            <a:ext cx="1382939" cy="1132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5" h="21568" fill="norm" stroke="1" extrusionOk="0">
                <a:moveTo>
                  <a:pt x="16756" y="4"/>
                </a:moveTo>
                <a:cubicBezTo>
                  <a:pt x="16199" y="26"/>
                  <a:pt x="15540" y="124"/>
                  <a:pt x="14843" y="302"/>
                </a:cubicBezTo>
                <a:cubicBezTo>
                  <a:pt x="12984" y="776"/>
                  <a:pt x="11559" y="1638"/>
                  <a:pt x="11659" y="2229"/>
                </a:cubicBezTo>
                <a:cubicBezTo>
                  <a:pt x="11760" y="2818"/>
                  <a:pt x="13341" y="2914"/>
                  <a:pt x="15193" y="2444"/>
                </a:cubicBezTo>
                <a:cubicBezTo>
                  <a:pt x="15351" y="2691"/>
                  <a:pt x="15525" y="2968"/>
                  <a:pt x="15701" y="3251"/>
                </a:cubicBezTo>
                <a:lnTo>
                  <a:pt x="15701" y="6438"/>
                </a:lnTo>
                <a:lnTo>
                  <a:pt x="14761" y="6696"/>
                </a:lnTo>
                <a:lnTo>
                  <a:pt x="15701" y="6696"/>
                </a:lnTo>
                <a:lnTo>
                  <a:pt x="15701" y="7162"/>
                </a:lnTo>
                <a:lnTo>
                  <a:pt x="14761" y="7162"/>
                </a:lnTo>
                <a:lnTo>
                  <a:pt x="15701" y="7421"/>
                </a:lnTo>
                <a:lnTo>
                  <a:pt x="15701" y="9105"/>
                </a:lnTo>
                <a:lnTo>
                  <a:pt x="14591" y="9105"/>
                </a:lnTo>
                <a:lnTo>
                  <a:pt x="14249" y="5307"/>
                </a:lnTo>
                <a:cubicBezTo>
                  <a:pt x="14202" y="4778"/>
                  <a:pt x="13146" y="4476"/>
                  <a:pt x="11891" y="4630"/>
                </a:cubicBezTo>
                <a:cubicBezTo>
                  <a:pt x="10821" y="4761"/>
                  <a:pt x="9953" y="5181"/>
                  <a:pt x="9748" y="5629"/>
                </a:cubicBezTo>
                <a:cubicBezTo>
                  <a:pt x="9478" y="5201"/>
                  <a:pt x="8728" y="4752"/>
                  <a:pt x="7800" y="4507"/>
                </a:cubicBezTo>
                <a:cubicBezTo>
                  <a:pt x="6569" y="4181"/>
                  <a:pt x="5490" y="4337"/>
                  <a:pt x="5390" y="4856"/>
                </a:cubicBezTo>
                <a:lnTo>
                  <a:pt x="4638" y="8728"/>
                </a:lnTo>
                <a:cubicBezTo>
                  <a:pt x="4598" y="8937"/>
                  <a:pt x="4724" y="9174"/>
                  <a:pt x="4969" y="9403"/>
                </a:cubicBezTo>
                <a:lnTo>
                  <a:pt x="3685" y="9403"/>
                </a:lnTo>
                <a:lnTo>
                  <a:pt x="3685" y="3565"/>
                </a:lnTo>
                <a:cubicBezTo>
                  <a:pt x="5488" y="3975"/>
                  <a:pt x="6961" y="3951"/>
                  <a:pt x="7037" y="3493"/>
                </a:cubicBezTo>
                <a:cubicBezTo>
                  <a:pt x="7118" y="3008"/>
                  <a:pt x="5609" y="2222"/>
                  <a:pt x="3666" y="1736"/>
                </a:cubicBezTo>
                <a:cubicBezTo>
                  <a:pt x="1724" y="1250"/>
                  <a:pt x="84" y="1250"/>
                  <a:pt x="3" y="1734"/>
                </a:cubicBezTo>
                <a:cubicBezTo>
                  <a:pt x="-75" y="2202"/>
                  <a:pt x="1331" y="2953"/>
                  <a:pt x="3178" y="3442"/>
                </a:cubicBezTo>
                <a:lnTo>
                  <a:pt x="3178" y="9403"/>
                </a:lnTo>
                <a:lnTo>
                  <a:pt x="1675" y="9403"/>
                </a:lnTo>
                <a:lnTo>
                  <a:pt x="1675" y="17357"/>
                </a:lnTo>
                <a:lnTo>
                  <a:pt x="2276" y="17357"/>
                </a:lnTo>
                <a:lnTo>
                  <a:pt x="1576" y="20279"/>
                </a:lnTo>
                <a:lnTo>
                  <a:pt x="2058" y="20279"/>
                </a:lnTo>
                <a:lnTo>
                  <a:pt x="2935" y="17357"/>
                </a:lnTo>
                <a:lnTo>
                  <a:pt x="5492" y="17357"/>
                </a:lnTo>
                <a:lnTo>
                  <a:pt x="4025" y="21326"/>
                </a:lnTo>
                <a:lnTo>
                  <a:pt x="4506" y="21326"/>
                </a:lnTo>
                <a:lnTo>
                  <a:pt x="5768" y="18393"/>
                </a:lnTo>
                <a:cubicBezTo>
                  <a:pt x="6434" y="20266"/>
                  <a:pt x="7910" y="21568"/>
                  <a:pt x="9624" y="21568"/>
                </a:cubicBezTo>
                <a:cubicBezTo>
                  <a:pt x="11288" y="21568"/>
                  <a:pt x="12726" y="20342"/>
                  <a:pt x="13418" y="18558"/>
                </a:cubicBezTo>
                <a:lnTo>
                  <a:pt x="13740" y="19305"/>
                </a:lnTo>
                <a:lnTo>
                  <a:pt x="12596" y="21002"/>
                </a:lnTo>
                <a:lnTo>
                  <a:pt x="13158" y="21002"/>
                </a:lnTo>
                <a:lnTo>
                  <a:pt x="13976" y="19857"/>
                </a:lnTo>
                <a:lnTo>
                  <a:pt x="14610" y="21326"/>
                </a:lnTo>
                <a:lnTo>
                  <a:pt x="15091" y="21326"/>
                </a:lnTo>
                <a:lnTo>
                  <a:pt x="14353" y="19329"/>
                </a:lnTo>
                <a:lnTo>
                  <a:pt x="15978" y="17053"/>
                </a:lnTo>
                <a:lnTo>
                  <a:pt x="16338" y="17404"/>
                </a:lnTo>
                <a:lnTo>
                  <a:pt x="14913" y="20080"/>
                </a:lnTo>
                <a:lnTo>
                  <a:pt x="15403" y="20080"/>
                </a:lnTo>
                <a:lnTo>
                  <a:pt x="16705" y="17763"/>
                </a:lnTo>
                <a:lnTo>
                  <a:pt x="20023" y="21002"/>
                </a:lnTo>
                <a:lnTo>
                  <a:pt x="20585" y="21002"/>
                </a:lnTo>
                <a:lnTo>
                  <a:pt x="18395" y="18646"/>
                </a:lnTo>
                <a:lnTo>
                  <a:pt x="18395" y="15600"/>
                </a:lnTo>
                <a:lnTo>
                  <a:pt x="20915" y="20080"/>
                </a:lnTo>
                <a:lnTo>
                  <a:pt x="21406" y="20080"/>
                </a:lnTo>
                <a:lnTo>
                  <a:pt x="18395" y="14431"/>
                </a:lnTo>
                <a:lnTo>
                  <a:pt x="18395" y="8020"/>
                </a:lnTo>
                <a:lnTo>
                  <a:pt x="19833" y="7626"/>
                </a:lnTo>
                <a:lnTo>
                  <a:pt x="21525" y="7162"/>
                </a:lnTo>
                <a:lnTo>
                  <a:pt x="18397" y="7162"/>
                </a:lnTo>
                <a:lnTo>
                  <a:pt x="18397" y="6696"/>
                </a:lnTo>
                <a:lnTo>
                  <a:pt x="21525" y="6696"/>
                </a:lnTo>
                <a:lnTo>
                  <a:pt x="19833" y="6232"/>
                </a:lnTo>
                <a:lnTo>
                  <a:pt x="18397" y="5838"/>
                </a:lnTo>
                <a:lnTo>
                  <a:pt x="18397" y="4938"/>
                </a:lnTo>
                <a:lnTo>
                  <a:pt x="17891" y="4938"/>
                </a:lnTo>
                <a:lnTo>
                  <a:pt x="17891" y="5838"/>
                </a:lnTo>
                <a:lnTo>
                  <a:pt x="16452" y="6232"/>
                </a:lnTo>
                <a:lnTo>
                  <a:pt x="16207" y="6298"/>
                </a:lnTo>
                <a:lnTo>
                  <a:pt x="16207" y="4065"/>
                </a:lnTo>
                <a:cubicBezTo>
                  <a:pt x="16609" y="4716"/>
                  <a:pt x="16928" y="5237"/>
                  <a:pt x="16928" y="5237"/>
                </a:cubicBezTo>
                <a:lnTo>
                  <a:pt x="17309" y="4837"/>
                </a:lnTo>
                <a:lnTo>
                  <a:pt x="15740" y="2290"/>
                </a:lnTo>
                <a:cubicBezTo>
                  <a:pt x="17330" y="1800"/>
                  <a:pt x="18482" y="1044"/>
                  <a:pt x="18392" y="511"/>
                </a:cubicBezTo>
                <a:cubicBezTo>
                  <a:pt x="18329" y="142"/>
                  <a:pt x="17684" y="-32"/>
                  <a:pt x="16756" y="4"/>
                </a:cubicBezTo>
                <a:close/>
                <a:moveTo>
                  <a:pt x="9760" y="6495"/>
                </a:moveTo>
                <a:lnTo>
                  <a:pt x="10058" y="9815"/>
                </a:lnTo>
                <a:cubicBezTo>
                  <a:pt x="10097" y="10243"/>
                  <a:pt x="10795" y="10524"/>
                  <a:pt x="11725" y="10534"/>
                </a:cubicBezTo>
                <a:lnTo>
                  <a:pt x="11725" y="11465"/>
                </a:lnTo>
                <a:cubicBezTo>
                  <a:pt x="11106" y="11012"/>
                  <a:pt x="10389" y="10751"/>
                  <a:pt x="9624" y="10751"/>
                </a:cubicBezTo>
                <a:cubicBezTo>
                  <a:pt x="8827" y="10751"/>
                  <a:pt x="8083" y="11034"/>
                  <a:pt x="7446" y="11523"/>
                </a:cubicBezTo>
                <a:lnTo>
                  <a:pt x="7446" y="10400"/>
                </a:lnTo>
                <a:cubicBezTo>
                  <a:pt x="8335" y="10499"/>
                  <a:pt x="9019" y="10316"/>
                  <a:pt x="9098" y="9908"/>
                </a:cubicBezTo>
                <a:lnTo>
                  <a:pt x="9760" y="6495"/>
                </a:lnTo>
                <a:close/>
                <a:moveTo>
                  <a:pt x="16207" y="6696"/>
                </a:moveTo>
                <a:lnTo>
                  <a:pt x="17891" y="6696"/>
                </a:lnTo>
                <a:lnTo>
                  <a:pt x="17891" y="7162"/>
                </a:lnTo>
                <a:lnTo>
                  <a:pt x="16207" y="7162"/>
                </a:lnTo>
                <a:lnTo>
                  <a:pt x="16207" y="6696"/>
                </a:lnTo>
                <a:close/>
                <a:moveTo>
                  <a:pt x="16207" y="7558"/>
                </a:moveTo>
                <a:lnTo>
                  <a:pt x="16452" y="7626"/>
                </a:lnTo>
                <a:lnTo>
                  <a:pt x="17891" y="8020"/>
                </a:lnTo>
                <a:lnTo>
                  <a:pt x="17891" y="14492"/>
                </a:lnTo>
                <a:lnTo>
                  <a:pt x="16668" y="16787"/>
                </a:lnTo>
                <a:lnTo>
                  <a:pt x="16207" y="16290"/>
                </a:lnTo>
                <a:lnTo>
                  <a:pt x="16207" y="12491"/>
                </a:lnTo>
                <a:lnTo>
                  <a:pt x="17535" y="12491"/>
                </a:lnTo>
                <a:lnTo>
                  <a:pt x="17535" y="9105"/>
                </a:lnTo>
                <a:lnTo>
                  <a:pt x="16207" y="9105"/>
                </a:lnTo>
                <a:lnTo>
                  <a:pt x="16207" y="7558"/>
                </a:lnTo>
                <a:close/>
                <a:moveTo>
                  <a:pt x="12732" y="12491"/>
                </a:moveTo>
                <a:lnTo>
                  <a:pt x="15701" y="12491"/>
                </a:lnTo>
                <a:lnTo>
                  <a:pt x="15701" y="16395"/>
                </a:lnTo>
                <a:lnTo>
                  <a:pt x="14130" y="18726"/>
                </a:lnTo>
                <a:lnTo>
                  <a:pt x="13708" y="17585"/>
                </a:lnTo>
                <a:cubicBezTo>
                  <a:pt x="13805" y="17131"/>
                  <a:pt x="13857" y="16654"/>
                  <a:pt x="13857" y="16161"/>
                </a:cubicBezTo>
                <a:cubicBezTo>
                  <a:pt x="13857" y="14744"/>
                  <a:pt x="13430" y="13456"/>
                  <a:pt x="12732" y="12491"/>
                </a:cubicBezTo>
                <a:close/>
                <a:moveTo>
                  <a:pt x="17891" y="15658"/>
                </a:moveTo>
                <a:lnTo>
                  <a:pt x="17891" y="18102"/>
                </a:lnTo>
                <a:lnTo>
                  <a:pt x="17034" y="17181"/>
                </a:lnTo>
                <a:lnTo>
                  <a:pt x="17891" y="1565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Велосипед"/>
          <p:cNvSpPr/>
          <p:nvPr/>
        </p:nvSpPr>
        <p:spPr>
          <a:xfrm>
            <a:off x="15811161" y="1567160"/>
            <a:ext cx="1499278" cy="878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3" y="0"/>
                </a:moveTo>
                <a:lnTo>
                  <a:pt x="12733" y="1107"/>
                </a:lnTo>
                <a:lnTo>
                  <a:pt x="14074" y="1107"/>
                </a:lnTo>
                <a:cubicBezTo>
                  <a:pt x="14512" y="1107"/>
                  <a:pt x="14701" y="1853"/>
                  <a:pt x="14728" y="1954"/>
                </a:cubicBezTo>
                <a:cubicBezTo>
                  <a:pt x="14728" y="1954"/>
                  <a:pt x="14902" y="3006"/>
                  <a:pt x="15146" y="4436"/>
                </a:cubicBezTo>
                <a:lnTo>
                  <a:pt x="8506" y="6678"/>
                </a:lnTo>
                <a:lnTo>
                  <a:pt x="8073" y="4335"/>
                </a:lnTo>
                <a:cubicBezTo>
                  <a:pt x="8095" y="4307"/>
                  <a:pt x="8122" y="4279"/>
                  <a:pt x="8144" y="4251"/>
                </a:cubicBezTo>
                <a:cubicBezTo>
                  <a:pt x="8495" y="3836"/>
                  <a:pt x="9019" y="3845"/>
                  <a:pt x="9019" y="3845"/>
                </a:cubicBezTo>
                <a:cubicBezTo>
                  <a:pt x="9603" y="3845"/>
                  <a:pt x="9603" y="2600"/>
                  <a:pt x="9019" y="2600"/>
                </a:cubicBezTo>
                <a:cubicBezTo>
                  <a:pt x="8462" y="2600"/>
                  <a:pt x="7024" y="2600"/>
                  <a:pt x="6402" y="2600"/>
                </a:cubicBezTo>
                <a:cubicBezTo>
                  <a:pt x="5780" y="2600"/>
                  <a:pt x="5716" y="3459"/>
                  <a:pt x="5716" y="3459"/>
                </a:cubicBezTo>
                <a:cubicBezTo>
                  <a:pt x="5716" y="4372"/>
                  <a:pt x="6051" y="5119"/>
                  <a:pt x="6721" y="5119"/>
                </a:cubicBezTo>
                <a:cubicBezTo>
                  <a:pt x="6986" y="5119"/>
                  <a:pt x="7245" y="5017"/>
                  <a:pt x="7488" y="4851"/>
                </a:cubicBezTo>
                <a:lnTo>
                  <a:pt x="7921" y="7186"/>
                </a:lnTo>
                <a:lnTo>
                  <a:pt x="7522" y="7886"/>
                </a:lnTo>
                <a:lnTo>
                  <a:pt x="6878" y="6410"/>
                </a:lnTo>
                <a:cubicBezTo>
                  <a:pt x="6765" y="6152"/>
                  <a:pt x="6586" y="6004"/>
                  <a:pt x="6402" y="6004"/>
                </a:cubicBezTo>
                <a:lnTo>
                  <a:pt x="2423" y="6004"/>
                </a:lnTo>
                <a:cubicBezTo>
                  <a:pt x="2234" y="6004"/>
                  <a:pt x="2066" y="6162"/>
                  <a:pt x="1963" y="6439"/>
                </a:cubicBezTo>
                <a:cubicBezTo>
                  <a:pt x="1866" y="6707"/>
                  <a:pt x="1856" y="7038"/>
                  <a:pt x="1931" y="7324"/>
                </a:cubicBezTo>
                <a:cubicBezTo>
                  <a:pt x="1931" y="7324"/>
                  <a:pt x="2028" y="7710"/>
                  <a:pt x="2185" y="8310"/>
                </a:cubicBezTo>
                <a:cubicBezTo>
                  <a:pt x="887" y="9509"/>
                  <a:pt x="0" y="11851"/>
                  <a:pt x="0" y="14535"/>
                </a:cubicBezTo>
                <a:cubicBezTo>
                  <a:pt x="0" y="18437"/>
                  <a:pt x="1861" y="21600"/>
                  <a:pt x="4143" y="21600"/>
                </a:cubicBezTo>
                <a:cubicBezTo>
                  <a:pt x="5824" y="21600"/>
                  <a:pt x="7272" y="19886"/>
                  <a:pt x="7921" y="17424"/>
                </a:cubicBezTo>
                <a:cubicBezTo>
                  <a:pt x="8397" y="17543"/>
                  <a:pt x="8813" y="17644"/>
                  <a:pt x="9083" y="17718"/>
                </a:cubicBezTo>
                <a:lnTo>
                  <a:pt x="8948" y="18510"/>
                </a:lnTo>
                <a:lnTo>
                  <a:pt x="8489" y="18510"/>
                </a:lnTo>
                <a:lnTo>
                  <a:pt x="8489" y="19277"/>
                </a:lnTo>
                <a:lnTo>
                  <a:pt x="9744" y="19277"/>
                </a:lnTo>
                <a:lnTo>
                  <a:pt x="9744" y="18510"/>
                </a:lnTo>
                <a:lnTo>
                  <a:pt x="9387" y="18510"/>
                </a:lnTo>
                <a:lnTo>
                  <a:pt x="9501" y="17818"/>
                </a:lnTo>
                <a:cubicBezTo>
                  <a:pt x="9576" y="17837"/>
                  <a:pt x="9658" y="17847"/>
                  <a:pt x="9739" y="17847"/>
                </a:cubicBezTo>
                <a:cubicBezTo>
                  <a:pt x="10647" y="17847"/>
                  <a:pt x="11381" y="16592"/>
                  <a:pt x="11381" y="15043"/>
                </a:cubicBezTo>
                <a:cubicBezTo>
                  <a:pt x="11381" y="14646"/>
                  <a:pt x="11333" y="14269"/>
                  <a:pt x="11241" y="13919"/>
                </a:cubicBezTo>
                <a:lnTo>
                  <a:pt x="15561" y="6918"/>
                </a:lnTo>
                <a:cubicBezTo>
                  <a:pt x="15656" y="7489"/>
                  <a:pt x="15665" y="7543"/>
                  <a:pt x="15757" y="8094"/>
                </a:cubicBezTo>
                <a:cubicBezTo>
                  <a:pt x="14322" y="9205"/>
                  <a:pt x="13318" y="11670"/>
                  <a:pt x="13318" y="14527"/>
                </a:cubicBezTo>
                <a:cubicBezTo>
                  <a:pt x="13318" y="18419"/>
                  <a:pt x="15172" y="21591"/>
                  <a:pt x="17459" y="21591"/>
                </a:cubicBezTo>
                <a:cubicBezTo>
                  <a:pt x="19746" y="21591"/>
                  <a:pt x="21600" y="18419"/>
                  <a:pt x="21600" y="14527"/>
                </a:cubicBezTo>
                <a:cubicBezTo>
                  <a:pt x="21600" y="10635"/>
                  <a:pt x="19740" y="7462"/>
                  <a:pt x="17459" y="7462"/>
                </a:cubicBezTo>
                <a:cubicBezTo>
                  <a:pt x="17080" y="7462"/>
                  <a:pt x="16716" y="7555"/>
                  <a:pt x="16367" y="7719"/>
                </a:cubicBezTo>
                <a:cubicBezTo>
                  <a:pt x="15874" y="4774"/>
                  <a:pt x="15345" y="1605"/>
                  <a:pt x="15345" y="1605"/>
                </a:cubicBezTo>
                <a:cubicBezTo>
                  <a:pt x="15253" y="1098"/>
                  <a:pt x="14880" y="0"/>
                  <a:pt x="14074" y="0"/>
                </a:cubicBezTo>
                <a:lnTo>
                  <a:pt x="12733" y="0"/>
                </a:lnTo>
                <a:close/>
                <a:moveTo>
                  <a:pt x="15323" y="5517"/>
                </a:moveTo>
                <a:cubicBezTo>
                  <a:pt x="15334" y="5581"/>
                  <a:pt x="15344" y="5637"/>
                  <a:pt x="15355" y="5701"/>
                </a:cubicBezTo>
                <a:lnTo>
                  <a:pt x="10852" y="12988"/>
                </a:lnTo>
                <a:cubicBezTo>
                  <a:pt x="10728" y="12785"/>
                  <a:pt x="10582" y="12618"/>
                  <a:pt x="10425" y="12489"/>
                </a:cubicBezTo>
                <a:lnTo>
                  <a:pt x="10604" y="11428"/>
                </a:lnTo>
                <a:lnTo>
                  <a:pt x="11091" y="11428"/>
                </a:lnTo>
                <a:lnTo>
                  <a:pt x="11091" y="10662"/>
                </a:lnTo>
                <a:lnTo>
                  <a:pt x="9835" y="10662"/>
                </a:lnTo>
                <a:lnTo>
                  <a:pt x="9835" y="11428"/>
                </a:lnTo>
                <a:lnTo>
                  <a:pt x="10160" y="11428"/>
                </a:lnTo>
                <a:lnTo>
                  <a:pt x="10019" y="12276"/>
                </a:lnTo>
                <a:cubicBezTo>
                  <a:pt x="9927" y="12248"/>
                  <a:pt x="9829" y="12230"/>
                  <a:pt x="9732" y="12230"/>
                </a:cubicBezTo>
                <a:cubicBezTo>
                  <a:pt x="9721" y="12230"/>
                  <a:pt x="9652" y="12241"/>
                  <a:pt x="9533" y="12250"/>
                </a:cubicBezTo>
                <a:lnTo>
                  <a:pt x="8700" y="7748"/>
                </a:lnTo>
                <a:lnTo>
                  <a:pt x="15323" y="5517"/>
                </a:lnTo>
                <a:close/>
                <a:moveTo>
                  <a:pt x="2406" y="6577"/>
                </a:moveTo>
                <a:lnTo>
                  <a:pt x="5495" y="6577"/>
                </a:lnTo>
                <a:lnTo>
                  <a:pt x="5256" y="7719"/>
                </a:lnTo>
                <a:cubicBezTo>
                  <a:pt x="4900" y="7544"/>
                  <a:pt x="4525" y="7454"/>
                  <a:pt x="4136" y="7454"/>
                </a:cubicBezTo>
                <a:cubicBezTo>
                  <a:pt x="3547" y="7454"/>
                  <a:pt x="2985" y="7663"/>
                  <a:pt x="2477" y="8042"/>
                </a:cubicBezTo>
                <a:lnTo>
                  <a:pt x="2229" y="7065"/>
                </a:lnTo>
                <a:cubicBezTo>
                  <a:pt x="2196" y="6963"/>
                  <a:pt x="2196" y="6843"/>
                  <a:pt x="2234" y="6742"/>
                </a:cubicBezTo>
                <a:cubicBezTo>
                  <a:pt x="2272" y="6640"/>
                  <a:pt x="2336" y="6577"/>
                  <a:pt x="2406" y="6577"/>
                </a:cubicBezTo>
                <a:close/>
                <a:moveTo>
                  <a:pt x="5851" y="6577"/>
                </a:moveTo>
                <a:lnTo>
                  <a:pt x="6387" y="6577"/>
                </a:lnTo>
                <a:cubicBezTo>
                  <a:pt x="6468" y="6577"/>
                  <a:pt x="6543" y="6640"/>
                  <a:pt x="6591" y="6750"/>
                </a:cubicBezTo>
                <a:lnTo>
                  <a:pt x="7267" y="8301"/>
                </a:lnTo>
                <a:lnTo>
                  <a:pt x="6797" y="9114"/>
                </a:lnTo>
                <a:cubicBezTo>
                  <a:pt x="6435" y="8597"/>
                  <a:pt x="6024" y="8181"/>
                  <a:pt x="5576" y="7895"/>
                </a:cubicBezTo>
                <a:lnTo>
                  <a:pt x="5851" y="6577"/>
                </a:lnTo>
                <a:close/>
                <a:moveTo>
                  <a:pt x="8132" y="8402"/>
                </a:moveTo>
                <a:lnTo>
                  <a:pt x="8857" y="12313"/>
                </a:lnTo>
                <a:cubicBezTo>
                  <a:pt x="8624" y="12332"/>
                  <a:pt x="8364" y="12360"/>
                  <a:pt x="8083" y="12388"/>
                </a:cubicBezTo>
                <a:cubicBezTo>
                  <a:pt x="7910" y="11466"/>
                  <a:pt x="7630" y="10617"/>
                  <a:pt x="7262" y="9906"/>
                </a:cubicBezTo>
                <a:lnTo>
                  <a:pt x="8132" y="8402"/>
                </a:lnTo>
                <a:close/>
                <a:moveTo>
                  <a:pt x="4131" y="8569"/>
                </a:moveTo>
                <a:cubicBezTo>
                  <a:pt x="4445" y="8569"/>
                  <a:pt x="4743" y="8642"/>
                  <a:pt x="5035" y="8771"/>
                </a:cubicBezTo>
                <a:lnTo>
                  <a:pt x="4202" y="12766"/>
                </a:lnTo>
                <a:cubicBezTo>
                  <a:pt x="4175" y="12766"/>
                  <a:pt x="4153" y="12766"/>
                  <a:pt x="4153" y="12766"/>
                </a:cubicBezTo>
                <a:cubicBezTo>
                  <a:pt x="4002" y="12766"/>
                  <a:pt x="3861" y="12820"/>
                  <a:pt x="3726" y="12921"/>
                </a:cubicBezTo>
                <a:lnTo>
                  <a:pt x="2737" y="9068"/>
                </a:lnTo>
                <a:cubicBezTo>
                  <a:pt x="3164" y="8745"/>
                  <a:pt x="3634" y="8569"/>
                  <a:pt x="4131" y="8569"/>
                </a:cubicBezTo>
                <a:close/>
                <a:moveTo>
                  <a:pt x="17459" y="8578"/>
                </a:moveTo>
                <a:cubicBezTo>
                  <a:pt x="19384" y="8578"/>
                  <a:pt x="20946" y="11253"/>
                  <a:pt x="20946" y="14527"/>
                </a:cubicBezTo>
                <a:cubicBezTo>
                  <a:pt x="20946" y="17801"/>
                  <a:pt x="19378" y="20476"/>
                  <a:pt x="17459" y="20476"/>
                </a:cubicBezTo>
                <a:cubicBezTo>
                  <a:pt x="15539" y="20476"/>
                  <a:pt x="13971" y="17801"/>
                  <a:pt x="13971" y="14527"/>
                </a:cubicBezTo>
                <a:cubicBezTo>
                  <a:pt x="13971" y="12181"/>
                  <a:pt x="14777" y="10150"/>
                  <a:pt x="15940" y="9183"/>
                </a:cubicBezTo>
                <a:cubicBezTo>
                  <a:pt x="16150" y="10442"/>
                  <a:pt x="16447" y="12225"/>
                  <a:pt x="16453" y="12267"/>
                </a:cubicBezTo>
                <a:cubicBezTo>
                  <a:pt x="16486" y="12470"/>
                  <a:pt x="16524" y="12728"/>
                  <a:pt x="16584" y="13005"/>
                </a:cubicBezTo>
                <a:cubicBezTo>
                  <a:pt x="16351" y="13392"/>
                  <a:pt x="16210" y="13936"/>
                  <a:pt x="16210" y="14535"/>
                </a:cubicBezTo>
                <a:cubicBezTo>
                  <a:pt x="16210" y="15716"/>
                  <a:pt x="16773" y="16686"/>
                  <a:pt x="17471" y="16686"/>
                </a:cubicBezTo>
                <a:cubicBezTo>
                  <a:pt x="18168" y="16686"/>
                  <a:pt x="18729" y="15716"/>
                  <a:pt x="18729" y="14535"/>
                </a:cubicBezTo>
                <a:cubicBezTo>
                  <a:pt x="18729" y="13355"/>
                  <a:pt x="18156" y="12377"/>
                  <a:pt x="17459" y="12377"/>
                </a:cubicBezTo>
                <a:cubicBezTo>
                  <a:pt x="17356" y="12377"/>
                  <a:pt x="17254" y="12397"/>
                  <a:pt x="17156" y="12443"/>
                </a:cubicBezTo>
                <a:cubicBezTo>
                  <a:pt x="17124" y="12277"/>
                  <a:pt x="17102" y="12120"/>
                  <a:pt x="17080" y="11982"/>
                </a:cubicBezTo>
                <a:cubicBezTo>
                  <a:pt x="17072" y="11928"/>
                  <a:pt x="16774" y="10153"/>
                  <a:pt x="16546" y="8791"/>
                </a:cubicBezTo>
                <a:cubicBezTo>
                  <a:pt x="16838" y="8656"/>
                  <a:pt x="17142" y="8578"/>
                  <a:pt x="17459" y="8578"/>
                </a:cubicBezTo>
                <a:close/>
                <a:moveTo>
                  <a:pt x="5353" y="8955"/>
                </a:moveTo>
                <a:cubicBezTo>
                  <a:pt x="5710" y="9186"/>
                  <a:pt x="6046" y="9509"/>
                  <a:pt x="6338" y="9924"/>
                </a:cubicBezTo>
                <a:lnTo>
                  <a:pt x="4721" y="12720"/>
                </a:lnTo>
                <a:cubicBezTo>
                  <a:pt x="4667" y="12729"/>
                  <a:pt x="4612" y="12728"/>
                  <a:pt x="4564" y="12737"/>
                </a:cubicBezTo>
                <a:lnTo>
                  <a:pt x="5353" y="8955"/>
                </a:lnTo>
                <a:close/>
                <a:moveTo>
                  <a:pt x="2440" y="9324"/>
                </a:moveTo>
                <a:cubicBezTo>
                  <a:pt x="2759" y="10560"/>
                  <a:pt x="3159" y="12110"/>
                  <a:pt x="3445" y="13236"/>
                </a:cubicBezTo>
                <a:cubicBezTo>
                  <a:pt x="3223" y="13577"/>
                  <a:pt x="3082" y="14066"/>
                  <a:pt x="3082" y="14610"/>
                </a:cubicBezTo>
                <a:cubicBezTo>
                  <a:pt x="3082" y="15524"/>
                  <a:pt x="3472" y="16279"/>
                  <a:pt x="3986" y="16426"/>
                </a:cubicBezTo>
                <a:cubicBezTo>
                  <a:pt x="4018" y="16435"/>
                  <a:pt x="5743" y="16870"/>
                  <a:pt x="7235" y="17248"/>
                </a:cubicBezTo>
                <a:cubicBezTo>
                  <a:pt x="6656" y="19166"/>
                  <a:pt x="5483" y="20476"/>
                  <a:pt x="4131" y="20476"/>
                </a:cubicBezTo>
                <a:cubicBezTo>
                  <a:pt x="2206" y="20476"/>
                  <a:pt x="644" y="17801"/>
                  <a:pt x="644" y="14527"/>
                </a:cubicBezTo>
                <a:cubicBezTo>
                  <a:pt x="644" y="12295"/>
                  <a:pt x="1369" y="10348"/>
                  <a:pt x="2440" y="9324"/>
                </a:cubicBezTo>
                <a:close/>
                <a:moveTo>
                  <a:pt x="6802" y="10699"/>
                </a:moveTo>
                <a:cubicBezTo>
                  <a:pt x="7056" y="11216"/>
                  <a:pt x="7262" y="11806"/>
                  <a:pt x="7402" y="12452"/>
                </a:cubicBezTo>
                <a:cubicBezTo>
                  <a:pt x="6824" y="12507"/>
                  <a:pt x="6224" y="12573"/>
                  <a:pt x="5694" y="12619"/>
                </a:cubicBezTo>
                <a:lnTo>
                  <a:pt x="6802" y="10699"/>
                </a:lnTo>
                <a:close/>
                <a:moveTo>
                  <a:pt x="8678" y="12884"/>
                </a:moveTo>
                <a:cubicBezTo>
                  <a:pt x="8499" y="13133"/>
                  <a:pt x="8360" y="13447"/>
                  <a:pt x="8257" y="13806"/>
                </a:cubicBezTo>
                <a:cubicBezTo>
                  <a:pt x="8241" y="13511"/>
                  <a:pt x="8209" y="13218"/>
                  <a:pt x="8171" y="12942"/>
                </a:cubicBezTo>
                <a:lnTo>
                  <a:pt x="8678" y="12884"/>
                </a:lnTo>
                <a:close/>
                <a:moveTo>
                  <a:pt x="9732" y="12913"/>
                </a:moveTo>
                <a:cubicBezTo>
                  <a:pt x="10419" y="12913"/>
                  <a:pt x="10976" y="13863"/>
                  <a:pt x="10976" y="15034"/>
                </a:cubicBezTo>
                <a:cubicBezTo>
                  <a:pt x="10970" y="16205"/>
                  <a:pt x="10413" y="17155"/>
                  <a:pt x="9732" y="17155"/>
                </a:cubicBezTo>
                <a:cubicBezTo>
                  <a:pt x="9689" y="17155"/>
                  <a:pt x="9652" y="17156"/>
                  <a:pt x="9609" y="17147"/>
                </a:cubicBezTo>
                <a:lnTo>
                  <a:pt x="9975" y="14942"/>
                </a:lnTo>
                <a:cubicBezTo>
                  <a:pt x="10008" y="14748"/>
                  <a:pt x="9944" y="14553"/>
                  <a:pt x="9830" y="14498"/>
                </a:cubicBezTo>
                <a:cubicBezTo>
                  <a:pt x="9717" y="14443"/>
                  <a:pt x="9602" y="14555"/>
                  <a:pt x="9570" y="14749"/>
                </a:cubicBezTo>
                <a:lnTo>
                  <a:pt x="9203" y="16954"/>
                </a:lnTo>
                <a:cubicBezTo>
                  <a:pt x="8782" y="16612"/>
                  <a:pt x="8489" y="15883"/>
                  <a:pt x="8489" y="15034"/>
                </a:cubicBezTo>
                <a:cubicBezTo>
                  <a:pt x="8489" y="13863"/>
                  <a:pt x="9046" y="12913"/>
                  <a:pt x="9732" y="12913"/>
                </a:cubicBezTo>
                <a:close/>
                <a:moveTo>
                  <a:pt x="7510" y="12996"/>
                </a:moveTo>
                <a:cubicBezTo>
                  <a:pt x="7575" y="13430"/>
                  <a:pt x="7618" y="13881"/>
                  <a:pt x="7624" y="14342"/>
                </a:cubicBezTo>
                <a:lnTo>
                  <a:pt x="4873" y="14048"/>
                </a:lnTo>
                <a:lnTo>
                  <a:pt x="5359" y="13207"/>
                </a:lnTo>
                <a:lnTo>
                  <a:pt x="7510" y="12996"/>
                </a:lnTo>
                <a:close/>
                <a:moveTo>
                  <a:pt x="17459" y="13126"/>
                </a:moveTo>
                <a:cubicBezTo>
                  <a:pt x="17913" y="13126"/>
                  <a:pt x="18282" y="13752"/>
                  <a:pt x="18282" y="14527"/>
                </a:cubicBezTo>
                <a:cubicBezTo>
                  <a:pt x="18282" y="15302"/>
                  <a:pt x="17913" y="15928"/>
                  <a:pt x="17459" y="15928"/>
                </a:cubicBezTo>
                <a:cubicBezTo>
                  <a:pt x="17005" y="15928"/>
                  <a:pt x="16638" y="15302"/>
                  <a:pt x="16638" y="14527"/>
                </a:cubicBezTo>
                <a:cubicBezTo>
                  <a:pt x="16638" y="14241"/>
                  <a:pt x="16686" y="13981"/>
                  <a:pt x="16773" y="13760"/>
                </a:cubicBezTo>
                <a:cubicBezTo>
                  <a:pt x="16951" y="14323"/>
                  <a:pt x="17231" y="14915"/>
                  <a:pt x="17680" y="15394"/>
                </a:cubicBezTo>
                <a:lnTo>
                  <a:pt x="18026" y="14443"/>
                </a:lnTo>
                <a:cubicBezTo>
                  <a:pt x="17675" y="14065"/>
                  <a:pt x="17464" y="13604"/>
                  <a:pt x="17324" y="13143"/>
                </a:cubicBezTo>
                <a:cubicBezTo>
                  <a:pt x="17367" y="13134"/>
                  <a:pt x="17416" y="13126"/>
                  <a:pt x="17459" y="13126"/>
                </a:cubicBezTo>
                <a:close/>
                <a:moveTo>
                  <a:pt x="4386" y="13299"/>
                </a:moveTo>
                <a:lnTo>
                  <a:pt x="4001" y="13965"/>
                </a:lnTo>
                <a:lnTo>
                  <a:pt x="3861" y="13429"/>
                </a:lnTo>
                <a:cubicBezTo>
                  <a:pt x="3953" y="13364"/>
                  <a:pt x="4055" y="13319"/>
                  <a:pt x="4163" y="13319"/>
                </a:cubicBezTo>
                <a:lnTo>
                  <a:pt x="4386" y="13299"/>
                </a:lnTo>
                <a:close/>
                <a:moveTo>
                  <a:pt x="3585" y="13789"/>
                </a:moveTo>
                <a:cubicBezTo>
                  <a:pt x="3721" y="14296"/>
                  <a:pt x="3812" y="14655"/>
                  <a:pt x="3829" y="14729"/>
                </a:cubicBezTo>
                <a:cubicBezTo>
                  <a:pt x="3877" y="14931"/>
                  <a:pt x="3986" y="15070"/>
                  <a:pt x="4116" y="15089"/>
                </a:cubicBezTo>
                <a:lnTo>
                  <a:pt x="4846" y="15172"/>
                </a:lnTo>
                <a:cubicBezTo>
                  <a:pt x="4727" y="15606"/>
                  <a:pt x="4461" y="15910"/>
                  <a:pt x="4163" y="15910"/>
                </a:cubicBezTo>
                <a:cubicBezTo>
                  <a:pt x="3747" y="15910"/>
                  <a:pt x="3406" y="15329"/>
                  <a:pt x="3406" y="14619"/>
                </a:cubicBezTo>
                <a:cubicBezTo>
                  <a:pt x="3406" y="14305"/>
                  <a:pt x="3477" y="14010"/>
                  <a:pt x="3585" y="13789"/>
                </a:cubicBezTo>
                <a:close/>
                <a:moveTo>
                  <a:pt x="5180" y="15201"/>
                </a:moveTo>
                <a:lnTo>
                  <a:pt x="7581" y="15458"/>
                </a:lnTo>
                <a:cubicBezTo>
                  <a:pt x="7538" y="15891"/>
                  <a:pt x="7472" y="16317"/>
                  <a:pt x="7375" y="16723"/>
                </a:cubicBezTo>
                <a:lnTo>
                  <a:pt x="4807" y="16078"/>
                </a:lnTo>
                <a:cubicBezTo>
                  <a:pt x="4980" y="15856"/>
                  <a:pt x="5110" y="15552"/>
                  <a:pt x="5180" y="15201"/>
                </a:cubicBezTo>
                <a:close/>
                <a:moveTo>
                  <a:pt x="8191" y="15994"/>
                </a:moveTo>
                <a:cubicBezTo>
                  <a:pt x="8278" y="16391"/>
                  <a:pt x="8409" y="16740"/>
                  <a:pt x="8582" y="17026"/>
                </a:cubicBezTo>
                <a:lnTo>
                  <a:pt x="8041" y="16887"/>
                </a:lnTo>
                <a:cubicBezTo>
                  <a:pt x="8100" y="16592"/>
                  <a:pt x="8148" y="16298"/>
                  <a:pt x="8191" y="1599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Камера"/>
          <p:cNvSpPr/>
          <p:nvPr/>
        </p:nvSpPr>
        <p:spPr>
          <a:xfrm>
            <a:off x="20014847" y="4344270"/>
            <a:ext cx="1443693" cy="1025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Пензель"/>
          <p:cNvSpPr/>
          <p:nvPr/>
        </p:nvSpPr>
        <p:spPr>
          <a:xfrm rot="19694670">
            <a:off x="14858786" y="2148997"/>
            <a:ext cx="137625" cy="1382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8" fill="norm" stroke="1" extrusionOk="0">
                <a:moveTo>
                  <a:pt x="2798" y="0"/>
                </a:moveTo>
                <a:cubicBezTo>
                  <a:pt x="2798" y="0"/>
                  <a:pt x="0" y="862"/>
                  <a:pt x="0" y="2617"/>
                </a:cubicBezTo>
                <a:lnTo>
                  <a:pt x="21600" y="2617"/>
                </a:lnTo>
                <a:cubicBezTo>
                  <a:pt x="21600" y="862"/>
                  <a:pt x="18786" y="0"/>
                  <a:pt x="18786" y="0"/>
                </a:cubicBezTo>
                <a:lnTo>
                  <a:pt x="13614" y="0"/>
                </a:lnTo>
                <a:lnTo>
                  <a:pt x="7969" y="0"/>
                </a:lnTo>
                <a:lnTo>
                  <a:pt x="2798" y="0"/>
                </a:lnTo>
                <a:close/>
                <a:moveTo>
                  <a:pt x="0" y="2980"/>
                </a:moveTo>
                <a:lnTo>
                  <a:pt x="4239" y="6128"/>
                </a:lnTo>
                <a:lnTo>
                  <a:pt x="4239" y="7528"/>
                </a:lnTo>
                <a:lnTo>
                  <a:pt x="17361" y="7528"/>
                </a:lnTo>
                <a:lnTo>
                  <a:pt x="17361" y="6128"/>
                </a:lnTo>
                <a:lnTo>
                  <a:pt x="21600" y="2980"/>
                </a:lnTo>
                <a:lnTo>
                  <a:pt x="0" y="2980"/>
                </a:lnTo>
                <a:close/>
                <a:moveTo>
                  <a:pt x="4154" y="7885"/>
                </a:moveTo>
                <a:cubicBezTo>
                  <a:pt x="4154" y="7885"/>
                  <a:pt x="470" y="12917"/>
                  <a:pt x="3323" y="17627"/>
                </a:cubicBezTo>
                <a:cubicBezTo>
                  <a:pt x="4031" y="18795"/>
                  <a:pt x="5134" y="19994"/>
                  <a:pt x="6799" y="21168"/>
                </a:cubicBezTo>
                <a:cubicBezTo>
                  <a:pt x="7327" y="21590"/>
                  <a:pt x="14083" y="21600"/>
                  <a:pt x="14784" y="21168"/>
                </a:cubicBezTo>
                <a:cubicBezTo>
                  <a:pt x="16449" y="19994"/>
                  <a:pt x="17552" y="18795"/>
                  <a:pt x="18260" y="17627"/>
                </a:cubicBezTo>
                <a:cubicBezTo>
                  <a:pt x="21114" y="12917"/>
                  <a:pt x="17446" y="7885"/>
                  <a:pt x="17446" y="7885"/>
                </a:cubicBezTo>
                <a:lnTo>
                  <a:pt x="4154" y="7885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100"/>
                            </p:stCondLst>
                            <p:childTnLst>
                              <p:par>
                                <p:cTn id="4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100"/>
                            </p:stCondLst>
                            <p:childTnLst>
                              <p:par>
                                <p:cTn id="54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800"/>
                            </p:stCondLst>
                            <p:childTnLst>
                              <p:par>
                                <p:cTn id="59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  <p:bldP build="p" bldLvl="5" animBg="1" rev="0" advAuto="0" spid="177" grpId="4"/>
      <p:bldP build="whole" bldLvl="1" animBg="1" rev="0" advAuto="0" spid="184" grpId="6"/>
      <p:bldP build="whole" bldLvl="1" animBg="1" rev="0" advAuto="0" spid="178" grpId="3"/>
      <p:bldP build="whole" bldLvl="1" animBg="1" rev="0" advAuto="0" spid="176" grpId="2"/>
      <p:bldP build="whole" bldLvl="1" animBg="1" rev="0" advAuto="0" spid="180" grpId="5"/>
      <p:bldP build="whole" bldLvl="1" animBg="1" rev="0" advAuto="0" spid="182" grpId="8"/>
      <p:bldP build="whole" bldLvl="1" animBg="1" rev="0" advAuto="0" spid="183" grpId="9"/>
      <p:bldP build="whole" bldLvl="1" animBg="1" rev="0" advAuto="0" spid="181" grpId="7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D8D1"/>
            </a:gs>
            <a:gs pos="4411">
              <a:srgbClr val="F2E0E0"/>
            </a:gs>
            <a:gs pos="25262">
              <a:srgbClr val="E6E8EF"/>
            </a:gs>
            <a:gs pos="28451">
              <a:srgbClr val="EFF0F4"/>
            </a:gs>
            <a:gs pos="71667">
              <a:srgbClr val="F8F8F8"/>
            </a:gs>
            <a:gs pos="91891">
              <a:srgbClr val="DDD8FA"/>
            </a:gs>
            <a:gs pos="100000">
              <a:srgbClr val="C3B8FC"/>
            </a:gs>
          </a:gsLst>
          <a:lin ang="17859182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6909" y="957967"/>
            <a:ext cx="5748310" cy="127034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— це:"/>
          <p:cNvSpPr txBox="1"/>
          <p:nvPr>
            <p:ph type="title" idx="4294967295"/>
          </p:nvPr>
        </p:nvSpPr>
        <p:spPr>
          <a:xfrm>
            <a:off x="7962900" y="926389"/>
            <a:ext cx="9779000" cy="1435101"/>
          </a:xfrm>
          <a:prstGeom prst="rect">
            <a:avLst/>
          </a:prstGeom>
        </p:spPr>
        <p:txBody>
          <a:bodyPr/>
          <a:lstStyle>
            <a:lvl1pPr>
              <a:defRPr spc="-156" sz="7800">
                <a:solidFill>
                  <a:srgbClr val="4956E2"/>
                </a:solidFill>
              </a:defRPr>
            </a:lvl1pPr>
          </a:lstStyle>
          <a:p>
            <a:pPr/>
            <a:r>
              <a:t>— це:</a:t>
            </a:r>
          </a:p>
        </p:txBody>
      </p:sp>
      <p:sp>
        <p:nvSpPr>
          <p:cNvPr id="188" name="Ідеальний застосунок для керування та контролю своїх фінансів…"/>
          <p:cNvSpPr txBox="1"/>
          <p:nvPr>
            <p:ph type="body" idx="4294967295"/>
          </p:nvPr>
        </p:nvSpPr>
        <p:spPr>
          <a:xfrm>
            <a:off x="1704228" y="3181007"/>
            <a:ext cx="20975544" cy="857493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0"/>
              </a:spcBef>
              <a:buClr>
                <a:srgbClr val="4956E2"/>
              </a:buClr>
              <a:defRPr>
                <a:solidFill>
                  <a:srgbClr val="5E5E5E"/>
                </a:solidFill>
              </a:defRPr>
            </a:pPr>
            <a:r>
              <a:t>Ідеальний застосунок для керування та контролю своїх фінансів</a:t>
            </a:r>
          </a:p>
          <a:p>
            <a:pPr>
              <a:spcBef>
                <a:spcPts val="5000"/>
              </a:spcBef>
              <a:buClr>
                <a:srgbClr val="4956E2"/>
              </a:buClr>
              <a:defRPr>
                <a:solidFill>
                  <a:srgbClr val="5E5E5E"/>
                </a:solidFill>
              </a:defRPr>
            </a:pPr>
            <a:r>
              <a:t>Зручний спосіб групування та класифікації грошових переказів</a:t>
            </a:r>
          </a:p>
          <a:p>
            <a:pPr>
              <a:spcBef>
                <a:spcPts val="5000"/>
              </a:spcBef>
              <a:buClr>
                <a:srgbClr val="4956E2"/>
              </a:buClr>
              <a:defRPr>
                <a:solidFill>
                  <a:srgbClr val="5E5E5E"/>
                </a:solidFill>
              </a:defRPr>
            </a:pPr>
            <a:r>
              <a:t>Легке та приємне ведення обліку фінансів</a:t>
            </a:r>
          </a:p>
          <a:p>
            <a:pPr>
              <a:spcBef>
                <a:spcPts val="5000"/>
              </a:spcBef>
              <a:buClr>
                <a:srgbClr val="4956E2"/>
              </a:buClr>
              <a:defRPr>
                <a:solidFill>
                  <a:srgbClr val="5E5E5E"/>
                </a:solidFill>
              </a:defRPr>
            </a:pPr>
            <a:r>
              <a:t>Історія усіх витрат та надходжень на одній сторінці</a:t>
            </a:r>
          </a:p>
          <a:p>
            <a:pPr>
              <a:spcBef>
                <a:spcPts val="5000"/>
              </a:spcBef>
              <a:buClr>
                <a:srgbClr val="4956E2"/>
              </a:buClr>
              <a:defRPr>
                <a:solidFill>
                  <a:srgbClr val="5E5E5E"/>
                </a:solidFill>
              </a:defRPr>
            </a:pPr>
            <a:r>
              <a:t>Перший крок до фінансової грамотності</a:t>
            </a:r>
          </a:p>
        </p:txBody>
      </p:sp>
      <p:pic>
        <p:nvPicPr>
          <p:cNvPr id="189" name="Frame_х4.png" descr="Frame_х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7091" y="6593436"/>
            <a:ext cx="7011149" cy="6398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8" grpId="3"/>
      <p:bldP build="whole" bldLvl="1" animBg="1" rev="0" advAuto="0" spid="186" grpId="1"/>
      <p:bldP build="whole" bldLvl="1" animBg="1" rev="0" advAuto="0" spid="187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D8D1"/>
            </a:gs>
            <a:gs pos="4411">
              <a:srgbClr val="F2E0E0"/>
            </a:gs>
            <a:gs pos="25262">
              <a:srgbClr val="E6E8EF"/>
            </a:gs>
            <a:gs pos="28451">
              <a:srgbClr val="EFF0F4"/>
            </a:gs>
            <a:gs pos="71667">
              <a:srgbClr val="F8F8F8"/>
            </a:gs>
            <a:gs pos="91891">
              <a:srgbClr val="DDD8FA"/>
            </a:gs>
            <a:gs pos="100000">
              <a:srgbClr val="C3B8FC"/>
            </a:gs>
          </a:gsLst>
          <a:lin ang="4518704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Використані технології:"/>
          <p:cNvSpPr txBox="1"/>
          <p:nvPr>
            <p:ph type="title" idx="4294967295"/>
          </p:nvPr>
        </p:nvSpPr>
        <p:spPr>
          <a:xfrm>
            <a:off x="1206498" y="409739"/>
            <a:ext cx="21971004" cy="1943162"/>
          </a:xfrm>
          <a:prstGeom prst="rect">
            <a:avLst/>
          </a:prstGeom>
        </p:spPr>
        <p:txBody>
          <a:bodyPr anchor="b"/>
          <a:lstStyle>
            <a:lvl1pPr algn="ctr">
              <a:defRPr spc="-220" sz="11000">
                <a:solidFill>
                  <a:srgbClr val="4956E2"/>
                </a:solidFill>
              </a:defRPr>
            </a:lvl1pPr>
          </a:lstStyle>
          <a:p>
            <a:pPr/>
            <a:r>
              <a:t>Використані технології:</a:t>
            </a:r>
          </a:p>
        </p:txBody>
      </p:sp>
      <p:sp>
        <p:nvSpPr>
          <p:cNvPr id="192" name="Front-end:…"/>
          <p:cNvSpPr txBox="1"/>
          <p:nvPr/>
        </p:nvSpPr>
        <p:spPr>
          <a:xfrm>
            <a:off x="2715750" y="3302000"/>
            <a:ext cx="5904013" cy="830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6800" u="sng">
                <a:solidFill>
                  <a:srgbClr val="2AC6A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Front-end:</a:t>
            </a:r>
            <a:endParaRPr b="0" sz="1200" u="none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HTML/CSS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JavaScript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Axios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React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ReduxToolkit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Chart.js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Formik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Styled-components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e.t.c.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93" name="Back-end:…"/>
          <p:cNvSpPr txBox="1"/>
          <p:nvPr/>
        </p:nvSpPr>
        <p:spPr>
          <a:xfrm>
            <a:off x="10272060" y="3302000"/>
            <a:ext cx="7192567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6800" u="sng">
                <a:solidFill>
                  <a:srgbClr val="2AC6A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Back-end:</a:t>
            </a:r>
            <a:endParaRPr b="0" sz="1200" u="none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Node.js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Express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Mongoose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Joi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Swagger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YamlJs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Passport-google-oauth2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e.t.c.</a:t>
            </a:r>
          </a:p>
        </p:txBody>
      </p:sp>
      <p:sp>
        <p:nvSpPr>
          <p:cNvPr id="194" name="Utilites:…"/>
          <p:cNvSpPr txBox="1"/>
          <p:nvPr/>
        </p:nvSpPr>
        <p:spPr>
          <a:xfrm>
            <a:off x="17686687" y="3302000"/>
            <a:ext cx="3531394" cy="480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6800" u="sng">
                <a:solidFill>
                  <a:srgbClr val="2AC6A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Utilites:</a:t>
            </a:r>
            <a:endParaRPr b="0" sz="1200" u="none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VSCode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Webpack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Figma</a:t>
            </a:r>
          </a:p>
          <a:p>
            <a:pPr marL="571500" indent="-571500" algn="l" defTabSz="457200">
              <a:buClr>
                <a:srgbClr val="4956E2"/>
              </a:buClr>
              <a:buSzPct val="123000"/>
              <a:buFont typeface="Helvetica"/>
              <a:buChar char="•"/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Git/GitHub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2"/>
      <p:bldP build="whole" bldLvl="1" animBg="1" rev="0" advAuto="0" spid="194" grpId="4"/>
      <p:bldP build="whole" bldLvl="1" animBg="1" rev="0" advAuto="0" spid="191" grpId="1"/>
      <p:bldP build="whole" bldLvl="1" animBg="1" rev="0" advAuto="0" spid="193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D8D1"/>
            </a:gs>
            <a:gs pos="4411">
              <a:srgbClr val="F2E0E0"/>
            </a:gs>
            <a:gs pos="25262">
              <a:srgbClr val="E6E8EF"/>
            </a:gs>
            <a:gs pos="28451">
              <a:srgbClr val="EFF0F4"/>
            </a:gs>
            <a:gs pos="71667">
              <a:srgbClr val="F8F8F8"/>
            </a:gs>
            <a:gs pos="91891">
              <a:srgbClr val="DDD8FA"/>
            </a:gs>
            <a:gs pos="100000">
              <a:srgbClr val="C3B8FC"/>
            </a:gs>
          </a:gsLst>
          <a:lin ang="7293752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ertge.jpg" descr="ert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77850" y="3578907"/>
            <a:ext cx="7288578" cy="728857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Перейдемо до…"/>
          <p:cNvSpPr txBox="1"/>
          <p:nvPr>
            <p:ph type="title" idx="4294967295"/>
          </p:nvPr>
        </p:nvSpPr>
        <p:spPr>
          <a:xfrm>
            <a:off x="3341494" y="3888702"/>
            <a:ext cx="8731729" cy="2593106"/>
          </a:xfrm>
          <a:prstGeom prst="rect">
            <a:avLst/>
          </a:prstGeom>
        </p:spPr>
        <p:txBody>
          <a:bodyPr/>
          <a:lstStyle/>
          <a:p>
            <a:pPr defTabSz="1682453">
              <a:defRPr spc="-151" sz="7590">
                <a:solidFill>
                  <a:srgbClr val="4956E2"/>
                </a:solidFill>
              </a:defRPr>
            </a:pPr>
            <a:r>
              <a:t>Перейдемо до </a:t>
            </a:r>
          </a:p>
          <a:p>
            <a:pPr defTabSz="1682453">
              <a:defRPr spc="-57" sz="2898">
                <a:solidFill>
                  <a:srgbClr val="4956E2"/>
                </a:solidFill>
              </a:defRPr>
            </a:pPr>
          </a:p>
          <a:p>
            <a:pPr defTabSz="1682453">
              <a:defRPr spc="-151" sz="7590">
                <a:solidFill>
                  <a:srgbClr val="4956E2"/>
                </a:solidFill>
              </a:defRPr>
            </a:pPr>
            <a:r>
              <a:t>нашого сайту</a:t>
            </a:r>
          </a:p>
        </p:txBody>
      </p:sp>
      <p:pic>
        <p:nvPicPr>
          <p:cNvPr id="198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rcRect l="0" t="0" r="8693" b="0"/>
          <a:stretch>
            <a:fillRect/>
          </a:stretch>
        </p:blipFill>
        <p:spPr>
          <a:xfrm>
            <a:off x="14099799" y="2097317"/>
            <a:ext cx="4719576" cy="114230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Стрілка"/>
          <p:cNvSpPr/>
          <p:nvPr/>
        </p:nvSpPr>
        <p:spPr>
          <a:xfrm>
            <a:off x="3466495" y="6784840"/>
            <a:ext cx="233799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2AC6A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2AC6A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after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70541 0.000000" origin="layout" pathEditMode="relative">
                                      <p:cBhvr>
                                        <p:cTn id="2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2"/>
      <p:bldP build="whole" bldLvl="1" animBg="1" rev="0" advAuto="0" spid="197" grpId="1"/>
      <p:bldP build="whole" bldLvl="1" animBg="1" rev="0" advAuto="0" spid="196" grpId="4"/>
      <p:bldP build="whole" bldLvl="1" animBg="1" rev="0" advAuto="0" spid="198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D8D1"/>
            </a:gs>
            <a:gs pos="4411">
              <a:srgbClr val="F2E0E0"/>
            </a:gs>
            <a:gs pos="25262">
              <a:srgbClr val="E6E8EF"/>
            </a:gs>
            <a:gs pos="28451">
              <a:srgbClr val="EFF0F4"/>
            </a:gs>
            <a:gs pos="71667">
              <a:srgbClr val="F8F8F8"/>
            </a:gs>
            <a:gs pos="91891">
              <a:srgbClr val="DDD8FA"/>
            </a:gs>
            <a:gs pos="100000">
              <a:srgbClr val="C3B8FC"/>
            </a:gs>
          </a:gsLst>
          <a:lin ang="514587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Команда тестувальників"/>
          <p:cNvSpPr txBox="1"/>
          <p:nvPr>
            <p:ph type="title" idx="4294967295"/>
          </p:nvPr>
        </p:nvSpPr>
        <p:spPr>
          <a:xfrm>
            <a:off x="1206498" y="831119"/>
            <a:ext cx="21971004" cy="1943163"/>
          </a:xfrm>
          <a:prstGeom prst="rect">
            <a:avLst/>
          </a:prstGeom>
        </p:spPr>
        <p:txBody>
          <a:bodyPr anchor="b"/>
          <a:lstStyle>
            <a:lvl1pPr algn="ctr">
              <a:defRPr spc="-220" sz="11000">
                <a:solidFill>
                  <a:srgbClr val="4956E2"/>
                </a:solidFill>
              </a:defRPr>
            </a:lvl1pPr>
          </a:lstStyle>
          <a:p>
            <a:pPr/>
            <a:r>
              <a:t>Команда тестувальників</a:t>
            </a:r>
          </a:p>
        </p:txBody>
      </p:sp>
      <p:pic>
        <p:nvPicPr>
          <p:cNvPr id="202" name="Google Shape;175;p44" descr="Google Shape;175;p4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138" y="3724057"/>
            <a:ext cx="3810001" cy="4619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Рисунок 1" descr="Рисунок 1"/>
          <p:cNvPicPr>
            <a:picLocks noChangeAspect="0"/>
          </p:cNvPicPr>
          <p:nvPr/>
        </p:nvPicPr>
        <p:blipFill>
          <a:blip r:embed="rId3">
            <a:extLst/>
          </a:blip>
          <a:srcRect l="0" t="2975" r="480" b="27498"/>
          <a:stretch>
            <a:fillRect/>
          </a:stretch>
        </p:blipFill>
        <p:spPr>
          <a:xfrm>
            <a:off x="18907149" y="3682457"/>
            <a:ext cx="3791713" cy="4677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Рисунок 4" descr="Рисунок 4"/>
          <p:cNvPicPr>
            <a:picLocks noChangeAspect="0"/>
          </p:cNvPicPr>
          <p:nvPr/>
        </p:nvPicPr>
        <p:blipFill>
          <a:blip r:embed="rId4">
            <a:extLst/>
          </a:blip>
          <a:srcRect l="1919" t="977" r="1919" b="12127"/>
          <a:stretch>
            <a:fillRect/>
          </a:stretch>
        </p:blipFill>
        <p:spPr>
          <a:xfrm>
            <a:off x="7424607" y="3683052"/>
            <a:ext cx="3814792" cy="4676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Рисунок 2" descr="Рисунок 2"/>
          <p:cNvPicPr>
            <a:picLocks noChangeAspect="1"/>
          </p:cNvPicPr>
          <p:nvPr/>
        </p:nvPicPr>
        <p:blipFill>
          <a:blip r:embed="rId5">
            <a:extLst/>
          </a:blip>
          <a:srcRect l="12710" t="0" r="16643" b="0"/>
          <a:stretch>
            <a:fillRect/>
          </a:stretch>
        </p:blipFill>
        <p:spPr>
          <a:xfrm>
            <a:off x="13168839" y="3698729"/>
            <a:ext cx="3808868" cy="4670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Яна…"/>
          <p:cNvSpPr txBox="1"/>
          <p:nvPr/>
        </p:nvSpPr>
        <p:spPr>
          <a:xfrm>
            <a:off x="1711554" y="8597622"/>
            <a:ext cx="3596641" cy="19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2AC6A2"/>
                </a:solidFill>
              </a:defRPr>
            </a:pPr>
            <a:r>
              <a:t>Яна </a:t>
            </a:r>
          </a:p>
          <a:p>
            <a:pPr>
              <a:defRPr b="1" sz="4000">
                <a:solidFill>
                  <a:srgbClr val="2AC6A2"/>
                </a:solidFill>
              </a:defRPr>
            </a:pPr>
            <a:r>
              <a:t>Давітадзе</a:t>
            </a:r>
          </a:p>
          <a:p>
            <a:pPr>
              <a:defRPr i="1" sz="4000">
                <a:solidFill>
                  <a:srgbClr val="2AC6A2"/>
                </a:solidFill>
              </a:defRPr>
            </a:pPr>
            <a:r>
              <a:rPr i="0">
                <a:solidFill>
                  <a:srgbClr val="5E5E5E"/>
                </a:solidFill>
              </a:rPr>
              <a:t>QA Team Lead</a:t>
            </a:r>
            <a:r>
              <a:t> </a:t>
            </a:r>
          </a:p>
        </p:txBody>
      </p:sp>
      <p:sp>
        <p:nvSpPr>
          <p:cNvPr id="207" name="Наталія…"/>
          <p:cNvSpPr txBox="1"/>
          <p:nvPr/>
        </p:nvSpPr>
        <p:spPr>
          <a:xfrm>
            <a:off x="7730010" y="8597622"/>
            <a:ext cx="3203957" cy="19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2AC6A2"/>
                </a:solidFill>
              </a:defRPr>
            </a:pPr>
            <a:r>
              <a:t>Наталія </a:t>
            </a:r>
          </a:p>
          <a:p>
            <a:pPr>
              <a:defRPr b="1" sz="4000">
                <a:solidFill>
                  <a:srgbClr val="2AC6A2"/>
                </a:solidFill>
              </a:defRPr>
            </a:pPr>
            <a:r>
              <a:t>Зіньковська</a:t>
            </a:r>
          </a:p>
          <a:p>
            <a:pPr>
              <a:defRPr i="1" sz="4000">
                <a:solidFill>
                  <a:srgbClr val="2AC6A2"/>
                </a:solidFill>
              </a:defRPr>
            </a:pPr>
            <a:r>
              <a:rPr i="0">
                <a:solidFill>
                  <a:srgbClr val="5E5E5E"/>
                </a:solidFill>
              </a:rPr>
              <a:t>QA engineer</a:t>
            </a:r>
          </a:p>
        </p:txBody>
      </p:sp>
      <p:sp>
        <p:nvSpPr>
          <p:cNvPr id="208" name="Катерина…"/>
          <p:cNvSpPr txBox="1"/>
          <p:nvPr/>
        </p:nvSpPr>
        <p:spPr>
          <a:xfrm>
            <a:off x="13609441" y="8597622"/>
            <a:ext cx="2927605" cy="19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2AC6A2"/>
                </a:solidFill>
              </a:defRPr>
            </a:pPr>
            <a:r>
              <a:t>Катерина </a:t>
            </a:r>
          </a:p>
          <a:p>
            <a:pPr>
              <a:defRPr b="1" sz="4000">
                <a:solidFill>
                  <a:srgbClr val="2AC6A2"/>
                </a:solidFill>
              </a:defRPr>
            </a:pPr>
            <a:r>
              <a:t>Канєвська</a:t>
            </a:r>
          </a:p>
          <a:p>
            <a:pPr>
              <a:defRPr i="1" sz="4000">
                <a:solidFill>
                  <a:srgbClr val="2AC6A2"/>
                </a:solidFill>
              </a:defRPr>
            </a:pPr>
            <a:r>
              <a:rPr i="0">
                <a:solidFill>
                  <a:srgbClr val="5E5E5E"/>
                </a:solidFill>
              </a:rPr>
              <a:t>QA engineer</a:t>
            </a:r>
          </a:p>
        </p:txBody>
      </p:sp>
      <p:sp>
        <p:nvSpPr>
          <p:cNvPr id="209" name="Лана…"/>
          <p:cNvSpPr txBox="1"/>
          <p:nvPr/>
        </p:nvSpPr>
        <p:spPr>
          <a:xfrm>
            <a:off x="19339187" y="8597622"/>
            <a:ext cx="2927605" cy="19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>
                <a:solidFill>
                  <a:srgbClr val="2AC6A2"/>
                </a:solidFill>
              </a:defRPr>
            </a:pPr>
            <a:r>
              <a:t>Лана </a:t>
            </a:r>
          </a:p>
          <a:p>
            <a:pPr>
              <a:defRPr b="1" sz="4000">
                <a:solidFill>
                  <a:srgbClr val="2AC6A2"/>
                </a:solidFill>
              </a:defRPr>
            </a:pPr>
            <a:r>
              <a:t>Воронцова</a:t>
            </a:r>
          </a:p>
          <a:p>
            <a:pPr>
              <a:defRPr i="1" sz="4000">
                <a:solidFill>
                  <a:srgbClr val="2AC6A2"/>
                </a:solidFill>
              </a:defRPr>
            </a:pPr>
            <a:r>
              <a:rPr i="0">
                <a:solidFill>
                  <a:srgbClr val="5E5E5E"/>
                </a:solidFill>
              </a:rPr>
              <a:t>QA engineer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5"/>
      <p:bldP build="whole" bldLvl="1" animBg="1" rev="0" advAuto="0" spid="203" grpId="8"/>
      <p:bldP build="whole" bldLvl="1" animBg="1" rev="0" advAuto="0" spid="209" grpId="9"/>
      <p:bldP build="whole" bldLvl="1" animBg="1" rev="0" advAuto="0" spid="201" grpId="1"/>
      <p:bldP build="whole" bldLvl="1" animBg="1" rev="0" advAuto="0" spid="208" grpId="7"/>
      <p:bldP build="whole" bldLvl="1" animBg="1" rev="0" advAuto="0" spid="202" grpId="2"/>
      <p:bldP build="whole" bldLvl="1" animBg="1" rev="0" advAuto="0" spid="205" grpId="6"/>
      <p:bldP build="whole" bldLvl="1" animBg="1" rev="0" advAuto="0" spid="204" grpId="4"/>
      <p:bldP build="whole" bldLvl="1" animBg="1" rev="0" advAuto="0" spid="206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D8D1"/>
            </a:gs>
            <a:gs pos="4411">
              <a:srgbClr val="F2E0E0"/>
            </a:gs>
            <a:gs pos="25262">
              <a:srgbClr val="E6E8EF"/>
            </a:gs>
            <a:gs pos="28451">
              <a:srgbClr val="EFF0F4"/>
            </a:gs>
            <a:gs pos="71667">
              <a:srgbClr val="F8F8F8"/>
            </a:gs>
            <a:gs pos="91891">
              <a:srgbClr val="DDD8FA"/>
            </a:gs>
            <a:gs pos="100000">
              <a:srgbClr val="C3B8FC"/>
            </a:gs>
          </a:gsLst>
          <a:lin ang="1184619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Результати проходження тестування"/>
          <p:cNvSpPr txBox="1"/>
          <p:nvPr>
            <p:ph type="title" idx="4294967295"/>
          </p:nvPr>
        </p:nvSpPr>
        <p:spPr>
          <a:xfrm>
            <a:off x="1206498" y="409739"/>
            <a:ext cx="21971004" cy="1943162"/>
          </a:xfrm>
          <a:prstGeom prst="rect">
            <a:avLst/>
          </a:prstGeom>
        </p:spPr>
        <p:txBody>
          <a:bodyPr anchor="b"/>
          <a:lstStyle>
            <a:lvl1pPr algn="ctr" defTabSz="2121354">
              <a:defRPr spc="-191" sz="9570">
                <a:solidFill>
                  <a:srgbClr val="4956E2"/>
                </a:solidFill>
              </a:defRPr>
            </a:lvl1pPr>
          </a:lstStyle>
          <a:p>
            <a:pPr/>
            <a:r>
              <a:t>Результати проходження тестування</a:t>
            </a:r>
          </a:p>
        </p:txBody>
      </p:sp>
      <p:pic>
        <p:nvPicPr>
          <p:cNvPr id="212" name="Рисунок 1" descr="Рисунок 1"/>
          <p:cNvPicPr>
            <a:picLocks noChangeAspect="1"/>
          </p:cNvPicPr>
          <p:nvPr/>
        </p:nvPicPr>
        <p:blipFill>
          <a:blip r:embed="rId2">
            <a:alphaModFix amt="89293"/>
            <a:extLst/>
          </a:blip>
          <a:srcRect l="0" t="9499" r="0" b="15219"/>
          <a:stretch>
            <a:fillRect/>
          </a:stretch>
        </p:blipFill>
        <p:spPr>
          <a:xfrm>
            <a:off x="3086695" y="2659286"/>
            <a:ext cx="18210455" cy="10281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2"/>
      <p:bldP build="whole" bldLvl="1" animBg="1" rev="0" advAuto="0" spid="2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ED8D1"/>
            </a:gs>
            <a:gs pos="4411">
              <a:srgbClr val="F2E0E0"/>
            </a:gs>
            <a:gs pos="25262">
              <a:srgbClr val="E6E8EF"/>
            </a:gs>
            <a:gs pos="28451">
              <a:srgbClr val="EFF0F4"/>
            </a:gs>
            <a:gs pos="71667">
              <a:srgbClr val="F8F8F8"/>
            </a:gs>
            <a:gs pos="91891">
              <a:srgbClr val="DDD8FA"/>
            </a:gs>
            <a:gs pos="100000">
              <a:srgbClr val="C3B8FC"/>
            </a:gs>
          </a:gsLst>
          <a:lin ang="7493424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Рекомендації щодо покращення додатку:"/>
          <p:cNvSpPr txBox="1"/>
          <p:nvPr>
            <p:ph type="title" idx="4294967295"/>
          </p:nvPr>
        </p:nvSpPr>
        <p:spPr>
          <a:xfrm>
            <a:off x="1571696" y="1051407"/>
            <a:ext cx="17167996" cy="1435101"/>
          </a:xfrm>
          <a:prstGeom prst="rect">
            <a:avLst/>
          </a:prstGeom>
        </p:spPr>
        <p:txBody>
          <a:bodyPr/>
          <a:lstStyle>
            <a:lvl1pPr defTabSz="1926287">
              <a:defRPr spc="-134" sz="6715">
                <a:solidFill>
                  <a:srgbClr val="4956E2"/>
                </a:solidFill>
              </a:defRPr>
            </a:lvl1pPr>
          </a:lstStyle>
          <a:p>
            <a:pPr/>
            <a:r>
              <a:t>Рекомендації щодо покращення додатку:</a:t>
            </a:r>
          </a:p>
        </p:txBody>
      </p:sp>
      <p:sp>
        <p:nvSpPr>
          <p:cNvPr id="215" name="Можливість перегляду символів паролю при реєстрації/авторизації…"/>
          <p:cNvSpPr txBox="1"/>
          <p:nvPr>
            <p:ph type="body" idx="4294967295"/>
          </p:nvPr>
        </p:nvSpPr>
        <p:spPr>
          <a:xfrm>
            <a:off x="1403101" y="3181007"/>
            <a:ext cx="21577798" cy="8256630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4956E2"/>
              </a:buClr>
              <a:buSzPct val="140000"/>
              <a:defRPr>
                <a:solidFill>
                  <a:srgbClr val="5E5E5E"/>
                </a:solidFill>
              </a:defRPr>
            </a:pPr>
            <a:r>
              <a:t>Можливість перегляду символів паролю при реєстрації/авторизації</a:t>
            </a:r>
          </a:p>
          <a:p>
            <a:pPr>
              <a:buClr>
                <a:srgbClr val="4956E2"/>
              </a:buClr>
              <a:buSzPct val="140000"/>
              <a:defRPr>
                <a:solidFill>
                  <a:srgbClr val="5E5E5E"/>
                </a:solidFill>
              </a:defRPr>
            </a:pPr>
            <a:r>
              <a:t>Можливість обирати валюту при додаванні транзакції</a:t>
            </a:r>
          </a:p>
          <a:p>
            <a:pPr>
              <a:buClr>
                <a:srgbClr val="4956E2"/>
              </a:buClr>
              <a:buSzPct val="140000"/>
              <a:defRPr>
                <a:solidFill>
                  <a:srgbClr val="5E5E5E"/>
                </a:solidFill>
              </a:defRPr>
            </a:pPr>
            <a:r>
              <a:t>Можливість авторизації за відбитком (моб. версія)</a:t>
            </a:r>
            <a:endParaRPr sz="1800">
              <a:solidFill>
                <a:srgbClr val="6633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4956E2"/>
              </a:buClr>
              <a:buSzPct val="140000"/>
              <a:defRPr>
                <a:solidFill>
                  <a:srgbClr val="5E5E5E"/>
                </a:solidFill>
              </a:defRPr>
            </a:pPr>
            <a:r>
              <a:t>Калькулятор конвертації валют</a:t>
            </a:r>
            <a:endParaRPr sz="1800">
              <a:solidFill>
                <a:srgbClr val="6633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4956E2"/>
              </a:buClr>
              <a:buSzPct val="140000"/>
              <a:defRPr>
                <a:solidFill>
                  <a:srgbClr val="5E5E5E"/>
                </a:solidFill>
              </a:defRPr>
            </a:pPr>
            <a:r>
              <a:t>Експорт даних у pdf-файл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4956E2"/>
              </a:buClr>
              <a:buSzPct val="140000"/>
              <a:defRPr>
                <a:solidFill>
                  <a:srgbClr val="5E5E5E"/>
                </a:solidFill>
              </a:defRPr>
            </a:pPr>
            <a:r>
              <a:t>Перегляд статистики доходів</a:t>
            </a:r>
          </a:p>
        </p:txBody>
      </p:sp>
      <p:pic>
        <p:nvPicPr>
          <p:cNvPr id="216" name="Frame_х4.png" descr="Frame_х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7092" y="6593437"/>
            <a:ext cx="7011148" cy="6398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  <p:bldP build="p" bldLvl="5" animBg="1" rev="0" advAuto="0" spid="215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